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notesMasterIdLst>
    <p:notesMasterId r:id="rId23"/>
  </p:notesMasterIdLst>
  <p:sldIdLst>
    <p:sldId id="271" r:id="rId2"/>
    <p:sldId id="292" r:id="rId3"/>
    <p:sldId id="272" r:id="rId4"/>
    <p:sldId id="289" r:id="rId5"/>
    <p:sldId id="293" r:id="rId6"/>
    <p:sldId id="311" r:id="rId7"/>
    <p:sldId id="295" r:id="rId8"/>
    <p:sldId id="309" r:id="rId9"/>
    <p:sldId id="297" r:id="rId10"/>
    <p:sldId id="285" r:id="rId11"/>
    <p:sldId id="284" r:id="rId12"/>
    <p:sldId id="298" r:id="rId13"/>
    <p:sldId id="301" r:id="rId14"/>
    <p:sldId id="302" r:id="rId15"/>
    <p:sldId id="303" r:id="rId16"/>
    <p:sldId id="304" r:id="rId17"/>
    <p:sldId id="307" r:id="rId18"/>
    <p:sldId id="306" r:id="rId19"/>
    <p:sldId id="310" r:id="rId20"/>
    <p:sldId id="277" r:id="rId21"/>
    <p:sldId id="308" r:id="rId22"/>
  </p:sldIdLst>
  <p:sldSz cx="9144000" cy="6858000" type="screen4x3"/>
  <p:notesSz cx="6797675" cy="9928225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9" d="100"/>
          <a:sy n="89" d="100"/>
        </p:scale>
        <p:origin x="-1032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F5ED50-3695-4161-9072-9391D4129CA8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2C840BDB-44D2-4CCC-A1C0-62168BC4039C}">
      <dgm:prSet phldrT="[Texto]"/>
      <dgm:spPr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100000">
              <a:schemeClr val="bg2">
                <a:lumMod val="50000"/>
              </a:schemeClr>
            </a:gs>
          </a:gsLst>
        </a:gradFill>
      </dgm:spPr>
      <dgm:t>
        <a:bodyPr/>
        <a:lstStyle/>
        <a:p>
          <a:r>
            <a:rPr lang="es-EC" dirty="0"/>
            <a:t>Indagación previa</a:t>
          </a:r>
        </a:p>
      </dgm:t>
    </dgm:pt>
    <dgm:pt modelId="{678B72D2-5B5B-4791-8F83-BC82EBC86E7A}" type="parTrans" cxnId="{66FAC136-85D5-4F93-90EA-FBD3A18FB823}">
      <dgm:prSet/>
      <dgm:spPr/>
      <dgm:t>
        <a:bodyPr/>
        <a:lstStyle/>
        <a:p>
          <a:endParaRPr lang="es-EC"/>
        </a:p>
      </dgm:t>
    </dgm:pt>
    <dgm:pt modelId="{6A6B6710-D369-4D03-8144-EC87730720E3}" type="sibTrans" cxnId="{66FAC136-85D5-4F93-90EA-FBD3A18FB823}">
      <dgm:prSet/>
      <dgm:spPr/>
      <dgm:t>
        <a:bodyPr/>
        <a:lstStyle/>
        <a:p>
          <a:endParaRPr lang="es-EC"/>
        </a:p>
      </dgm:t>
    </dgm:pt>
    <dgm:pt modelId="{B5662BB1-57CA-41E1-B899-B518296E29FE}">
      <dgm:prSet/>
      <dgm:spPr/>
      <dgm:t>
        <a:bodyPr/>
        <a:lstStyle/>
        <a:p>
          <a:pPr algn="r"/>
          <a:r>
            <a:rPr lang="es-EC" dirty="0"/>
            <a:t>24</a:t>
          </a:r>
        </a:p>
      </dgm:t>
    </dgm:pt>
    <dgm:pt modelId="{C302EF52-1F98-41DF-8F5A-125BBF76CADD}" type="parTrans" cxnId="{7BA1663F-DD88-48E2-8904-CEC6F1E1329B}">
      <dgm:prSet/>
      <dgm:spPr/>
      <dgm:t>
        <a:bodyPr/>
        <a:lstStyle/>
        <a:p>
          <a:endParaRPr lang="es-EC"/>
        </a:p>
      </dgm:t>
    </dgm:pt>
    <dgm:pt modelId="{301C7FDC-4B5E-4864-B1E8-F5ABA427FB6D}" type="sibTrans" cxnId="{7BA1663F-DD88-48E2-8904-CEC6F1E1329B}">
      <dgm:prSet/>
      <dgm:spPr/>
      <dgm:t>
        <a:bodyPr/>
        <a:lstStyle/>
        <a:p>
          <a:endParaRPr lang="es-EC"/>
        </a:p>
      </dgm:t>
    </dgm:pt>
    <dgm:pt modelId="{2AB3580F-B7AD-4AFE-A463-AFAD9D48A2CF}">
      <dgm:prSet/>
      <dgm:spPr>
        <a:gradFill rotWithShape="0">
          <a:gsLst>
            <a:gs pos="0">
              <a:schemeClr val="accent5"/>
            </a:gs>
            <a:gs pos="100000">
              <a:schemeClr val="accent5">
                <a:lumMod val="75000"/>
              </a:schemeClr>
            </a:gs>
          </a:gsLst>
        </a:gradFill>
      </dgm:spPr>
      <dgm:t>
        <a:bodyPr/>
        <a:lstStyle/>
        <a:p>
          <a:r>
            <a:rPr lang="es-EC" dirty="0"/>
            <a:t>Instrucción Fiscal</a:t>
          </a:r>
        </a:p>
      </dgm:t>
    </dgm:pt>
    <dgm:pt modelId="{6800F511-8BF2-4F31-8CF5-B65B94F07E80}" type="parTrans" cxnId="{3B142934-9A35-405A-B11C-25DAA32B9F5B}">
      <dgm:prSet/>
      <dgm:spPr/>
      <dgm:t>
        <a:bodyPr/>
        <a:lstStyle/>
        <a:p>
          <a:endParaRPr lang="es-EC"/>
        </a:p>
      </dgm:t>
    </dgm:pt>
    <dgm:pt modelId="{5444996D-D864-42FF-9118-3FAA62D3FAB3}" type="sibTrans" cxnId="{3B142934-9A35-405A-B11C-25DAA32B9F5B}">
      <dgm:prSet/>
      <dgm:spPr/>
      <dgm:t>
        <a:bodyPr/>
        <a:lstStyle/>
        <a:p>
          <a:endParaRPr lang="es-EC"/>
        </a:p>
      </dgm:t>
    </dgm:pt>
    <dgm:pt modelId="{580A5595-8F6B-48D7-B278-3A155421BAEC}">
      <dgm:prSet/>
      <dgm:spPr/>
      <dgm:t>
        <a:bodyPr/>
        <a:lstStyle/>
        <a:p>
          <a:pPr algn="r"/>
          <a:r>
            <a:rPr lang="es-EC" dirty="0"/>
            <a:t>7</a:t>
          </a:r>
        </a:p>
      </dgm:t>
    </dgm:pt>
    <dgm:pt modelId="{2CDBCE4F-1991-4C8B-848D-393E4A264F90}" type="parTrans" cxnId="{74E527F5-688F-48B2-B09A-8570A7307739}">
      <dgm:prSet/>
      <dgm:spPr/>
      <dgm:t>
        <a:bodyPr/>
        <a:lstStyle/>
        <a:p>
          <a:endParaRPr lang="es-EC"/>
        </a:p>
      </dgm:t>
    </dgm:pt>
    <dgm:pt modelId="{1E578E9F-2BBD-48AC-8E69-8FB2A6D89A0B}" type="sibTrans" cxnId="{74E527F5-688F-48B2-B09A-8570A7307739}">
      <dgm:prSet/>
      <dgm:spPr/>
      <dgm:t>
        <a:bodyPr/>
        <a:lstStyle/>
        <a:p>
          <a:endParaRPr lang="es-EC"/>
        </a:p>
      </dgm:t>
    </dgm:pt>
    <dgm:pt modelId="{5055C3DA-2F53-4D16-94F6-03F4926D7762}">
      <dgm:prSet/>
      <dgm:spPr>
        <a:gradFill rotWithShape="0">
          <a:gsLst>
            <a:gs pos="0">
              <a:schemeClr val="accent6">
                <a:lumMod val="75000"/>
              </a:schemeClr>
            </a:gs>
            <a:gs pos="100000">
              <a:srgbClr val="C00000"/>
            </a:gs>
          </a:gsLst>
        </a:gradFill>
      </dgm:spPr>
      <dgm:t>
        <a:bodyPr/>
        <a:lstStyle/>
        <a:p>
          <a:r>
            <a:rPr lang="es-EC" dirty="0"/>
            <a:t>Etapa intermedia</a:t>
          </a:r>
        </a:p>
      </dgm:t>
    </dgm:pt>
    <dgm:pt modelId="{F40B779A-5884-4D21-B312-D6B1027FAA0C}" type="parTrans" cxnId="{15C389D2-4016-43F5-B3E8-90F2D23F2F20}">
      <dgm:prSet/>
      <dgm:spPr/>
      <dgm:t>
        <a:bodyPr/>
        <a:lstStyle/>
        <a:p>
          <a:endParaRPr lang="es-EC"/>
        </a:p>
      </dgm:t>
    </dgm:pt>
    <dgm:pt modelId="{38007C77-616F-4B57-9DBF-9B85FF057350}" type="sibTrans" cxnId="{15C389D2-4016-43F5-B3E8-90F2D23F2F20}">
      <dgm:prSet/>
      <dgm:spPr/>
      <dgm:t>
        <a:bodyPr/>
        <a:lstStyle/>
        <a:p>
          <a:endParaRPr lang="es-EC"/>
        </a:p>
      </dgm:t>
    </dgm:pt>
    <dgm:pt modelId="{B34D0BD9-EBBB-4380-83A9-75C6FA100797}">
      <dgm:prSet/>
      <dgm:spPr/>
      <dgm:t>
        <a:bodyPr/>
        <a:lstStyle/>
        <a:p>
          <a:pPr algn="r"/>
          <a:r>
            <a:rPr lang="es-EC" dirty="0"/>
            <a:t>4</a:t>
          </a:r>
        </a:p>
      </dgm:t>
    </dgm:pt>
    <dgm:pt modelId="{2EE0E202-BFC5-418A-8A4A-503A4478A596}" type="parTrans" cxnId="{2AEF8AB7-6722-47E4-ABF0-8F629986FF9D}">
      <dgm:prSet/>
      <dgm:spPr/>
      <dgm:t>
        <a:bodyPr/>
        <a:lstStyle/>
        <a:p>
          <a:endParaRPr lang="es-EC"/>
        </a:p>
      </dgm:t>
    </dgm:pt>
    <dgm:pt modelId="{8B14AB06-DC41-48A1-8F3E-41CF8CD82AF8}" type="sibTrans" cxnId="{2AEF8AB7-6722-47E4-ABF0-8F629986FF9D}">
      <dgm:prSet/>
      <dgm:spPr/>
      <dgm:t>
        <a:bodyPr/>
        <a:lstStyle/>
        <a:p>
          <a:endParaRPr lang="es-EC"/>
        </a:p>
      </dgm:t>
    </dgm:pt>
    <dgm:pt modelId="{191469DE-916A-4C99-9795-99C59AAB223A}">
      <dgm:prSet/>
      <dgm:spPr>
        <a:gradFill rotWithShape="0">
          <a:gsLst>
            <a:gs pos="0">
              <a:schemeClr val="bg2">
                <a:lumMod val="50000"/>
              </a:schemeClr>
            </a:gs>
            <a:gs pos="100000">
              <a:schemeClr val="accent1"/>
            </a:gs>
          </a:gsLst>
        </a:gradFill>
      </dgm:spPr>
      <dgm:t>
        <a:bodyPr/>
        <a:lstStyle/>
        <a:p>
          <a:r>
            <a:rPr lang="es-EC" dirty="0"/>
            <a:t>Etapa de juicio</a:t>
          </a:r>
        </a:p>
      </dgm:t>
    </dgm:pt>
    <dgm:pt modelId="{6CE5EE2A-D813-4DD2-9862-63D5A53C3887}" type="parTrans" cxnId="{E3C943E2-75A0-4086-93D3-B7E565781ED7}">
      <dgm:prSet/>
      <dgm:spPr/>
      <dgm:t>
        <a:bodyPr/>
        <a:lstStyle/>
        <a:p>
          <a:endParaRPr lang="es-EC"/>
        </a:p>
      </dgm:t>
    </dgm:pt>
    <dgm:pt modelId="{90CCD3BB-ACAB-4142-BB01-00B4789CA467}" type="sibTrans" cxnId="{E3C943E2-75A0-4086-93D3-B7E565781ED7}">
      <dgm:prSet/>
      <dgm:spPr/>
      <dgm:t>
        <a:bodyPr/>
        <a:lstStyle/>
        <a:p>
          <a:endParaRPr lang="es-EC"/>
        </a:p>
      </dgm:t>
    </dgm:pt>
    <dgm:pt modelId="{8880BE7F-3571-4808-A1C3-0510351E873B}">
      <dgm:prSet/>
      <dgm:spPr/>
      <dgm:t>
        <a:bodyPr/>
        <a:lstStyle/>
        <a:p>
          <a:pPr algn="r"/>
          <a:r>
            <a:rPr lang="es-EC" dirty="0"/>
            <a:t>4</a:t>
          </a:r>
        </a:p>
      </dgm:t>
    </dgm:pt>
    <dgm:pt modelId="{12ACB0F3-F9B2-4F76-8E60-3CCBDF3D5017}" type="parTrans" cxnId="{150AD262-9CD3-4A1E-AB3D-C94631728EF3}">
      <dgm:prSet/>
      <dgm:spPr/>
      <dgm:t>
        <a:bodyPr/>
        <a:lstStyle/>
        <a:p>
          <a:endParaRPr lang="es-EC"/>
        </a:p>
      </dgm:t>
    </dgm:pt>
    <dgm:pt modelId="{1B7E121B-1E30-41E2-B097-EEAC01FE72DF}" type="sibTrans" cxnId="{150AD262-9CD3-4A1E-AB3D-C94631728EF3}">
      <dgm:prSet/>
      <dgm:spPr/>
      <dgm:t>
        <a:bodyPr/>
        <a:lstStyle/>
        <a:p>
          <a:endParaRPr lang="es-EC"/>
        </a:p>
      </dgm:t>
    </dgm:pt>
    <dgm:pt modelId="{4FF5C173-14A4-400E-86DB-61D29A8B4F74}">
      <dgm:prSet/>
      <dgm:spPr>
        <a:gradFill rotWithShape="0">
          <a:gsLst>
            <a:gs pos="0">
              <a:schemeClr val="accent5"/>
            </a:gs>
            <a:gs pos="100000">
              <a:schemeClr val="accent5">
                <a:lumMod val="75000"/>
              </a:schemeClr>
            </a:gs>
          </a:gsLst>
        </a:gradFill>
      </dgm:spPr>
      <dgm:t>
        <a:bodyPr/>
        <a:lstStyle/>
        <a:p>
          <a:r>
            <a:rPr lang="es-EC" dirty="0"/>
            <a:t>Nulidad y apelación</a:t>
          </a:r>
        </a:p>
      </dgm:t>
    </dgm:pt>
    <dgm:pt modelId="{92E3E710-4DA2-4032-ABF5-0C2B59949828}" type="parTrans" cxnId="{DC3C3CB8-B7CB-4E11-81A8-93EE97C7119F}">
      <dgm:prSet/>
      <dgm:spPr/>
      <dgm:t>
        <a:bodyPr/>
        <a:lstStyle/>
        <a:p>
          <a:endParaRPr lang="es-EC"/>
        </a:p>
      </dgm:t>
    </dgm:pt>
    <dgm:pt modelId="{C271B148-BEE5-4467-A912-186C88E771FA}" type="sibTrans" cxnId="{DC3C3CB8-B7CB-4E11-81A8-93EE97C7119F}">
      <dgm:prSet/>
      <dgm:spPr/>
      <dgm:t>
        <a:bodyPr/>
        <a:lstStyle/>
        <a:p>
          <a:endParaRPr lang="es-EC"/>
        </a:p>
      </dgm:t>
    </dgm:pt>
    <dgm:pt modelId="{3FE36DCC-1101-4374-8B0B-BBE0AB3D2CC9}">
      <dgm:prSet/>
      <dgm:spPr/>
      <dgm:t>
        <a:bodyPr/>
        <a:lstStyle/>
        <a:p>
          <a:pPr algn="r"/>
          <a:r>
            <a:rPr lang="es-EC" dirty="0"/>
            <a:t>3</a:t>
          </a:r>
        </a:p>
      </dgm:t>
    </dgm:pt>
    <dgm:pt modelId="{08C9C1B2-529E-406E-ACCF-9F699E8EBEE5}" type="parTrans" cxnId="{D78DC630-186F-4BA3-B849-5F36EFE77ABA}">
      <dgm:prSet/>
      <dgm:spPr/>
      <dgm:t>
        <a:bodyPr/>
        <a:lstStyle/>
        <a:p>
          <a:endParaRPr lang="es-EC"/>
        </a:p>
      </dgm:t>
    </dgm:pt>
    <dgm:pt modelId="{06D68CB1-CE59-4A22-8D0A-D526CFB7CB2A}" type="sibTrans" cxnId="{D78DC630-186F-4BA3-B849-5F36EFE77ABA}">
      <dgm:prSet/>
      <dgm:spPr/>
      <dgm:t>
        <a:bodyPr/>
        <a:lstStyle/>
        <a:p>
          <a:endParaRPr lang="es-EC"/>
        </a:p>
      </dgm:t>
    </dgm:pt>
    <dgm:pt modelId="{E1077AC6-3ED1-47F9-9973-11DFDAFB1520}">
      <dgm:prSet/>
      <dgm:spPr>
        <a:gradFill rotWithShape="0">
          <a:gsLst>
            <a:gs pos="0">
              <a:schemeClr val="accent6">
                <a:lumMod val="75000"/>
              </a:schemeClr>
            </a:gs>
            <a:gs pos="100000">
              <a:srgbClr val="C00000"/>
            </a:gs>
          </a:gsLst>
        </a:gradFill>
      </dgm:spPr>
      <dgm:t>
        <a:bodyPr/>
        <a:lstStyle/>
        <a:p>
          <a:r>
            <a:rPr lang="es-EC" dirty="0"/>
            <a:t>Casación </a:t>
          </a:r>
        </a:p>
      </dgm:t>
    </dgm:pt>
    <dgm:pt modelId="{5E88D90C-8CD1-4706-9570-C8C4DF2ED54C}" type="parTrans" cxnId="{2D89CEA8-8921-49B9-9089-9B89196B8CD0}">
      <dgm:prSet/>
      <dgm:spPr/>
      <dgm:t>
        <a:bodyPr/>
        <a:lstStyle/>
        <a:p>
          <a:endParaRPr lang="es-EC"/>
        </a:p>
      </dgm:t>
    </dgm:pt>
    <dgm:pt modelId="{AE1A46D3-5ADB-4D24-B7CB-DAFCAB6D8AF0}" type="sibTrans" cxnId="{2D89CEA8-8921-49B9-9089-9B89196B8CD0}">
      <dgm:prSet/>
      <dgm:spPr/>
      <dgm:t>
        <a:bodyPr/>
        <a:lstStyle/>
        <a:p>
          <a:endParaRPr lang="es-EC"/>
        </a:p>
      </dgm:t>
    </dgm:pt>
    <dgm:pt modelId="{0B07C3B4-6771-42F1-9C9F-C9A046F4AEE7}">
      <dgm:prSet/>
      <dgm:spPr/>
      <dgm:t>
        <a:bodyPr/>
        <a:lstStyle/>
        <a:p>
          <a:pPr algn="r"/>
          <a:r>
            <a:rPr lang="es-EC" dirty="0"/>
            <a:t>6</a:t>
          </a:r>
        </a:p>
      </dgm:t>
    </dgm:pt>
    <dgm:pt modelId="{EBD8E9E3-D4F4-465F-A263-4FB0F192F5F8}" type="parTrans" cxnId="{02F843BB-EF7E-4738-B457-57C0314D5CC6}">
      <dgm:prSet/>
      <dgm:spPr/>
      <dgm:t>
        <a:bodyPr/>
        <a:lstStyle/>
        <a:p>
          <a:endParaRPr lang="es-EC"/>
        </a:p>
      </dgm:t>
    </dgm:pt>
    <dgm:pt modelId="{5EB72E3F-834D-4A60-B03C-A9AC54F7FFC8}" type="sibTrans" cxnId="{02F843BB-EF7E-4738-B457-57C0314D5CC6}">
      <dgm:prSet/>
      <dgm:spPr/>
      <dgm:t>
        <a:bodyPr/>
        <a:lstStyle/>
        <a:p>
          <a:endParaRPr lang="es-EC"/>
        </a:p>
      </dgm:t>
    </dgm:pt>
    <dgm:pt modelId="{B5AB46DF-1D73-4143-AB29-848F5AF1C514}">
      <dgm:prSet/>
      <dgm:spPr>
        <a:gradFill rotWithShape="0">
          <a:gsLst>
            <a:gs pos="0">
              <a:srgbClr val="7030A0"/>
            </a:gs>
            <a:gs pos="100000">
              <a:srgbClr val="461E64"/>
            </a:gs>
          </a:gsLst>
        </a:gradFill>
      </dgm:spPr>
      <dgm:t>
        <a:bodyPr/>
        <a:lstStyle/>
        <a:p>
          <a:r>
            <a:rPr lang="es-EC" b="1" dirty="0"/>
            <a:t>TOTAL</a:t>
          </a:r>
          <a:endParaRPr lang="es-EC" dirty="0"/>
        </a:p>
      </dgm:t>
    </dgm:pt>
    <dgm:pt modelId="{C98721F3-8306-43CA-816C-7482987EE0D1}" type="parTrans" cxnId="{22204776-880C-41F0-96BE-7BB15C524BC3}">
      <dgm:prSet/>
      <dgm:spPr/>
      <dgm:t>
        <a:bodyPr/>
        <a:lstStyle/>
        <a:p>
          <a:endParaRPr lang="es-EC"/>
        </a:p>
      </dgm:t>
    </dgm:pt>
    <dgm:pt modelId="{5A123F49-C4B2-41D4-806E-DEFAAB853371}" type="sibTrans" cxnId="{22204776-880C-41F0-96BE-7BB15C524BC3}">
      <dgm:prSet/>
      <dgm:spPr/>
      <dgm:t>
        <a:bodyPr/>
        <a:lstStyle/>
        <a:p>
          <a:endParaRPr lang="es-EC"/>
        </a:p>
      </dgm:t>
    </dgm:pt>
    <dgm:pt modelId="{C127199F-DE13-455D-AB76-34C115E1568B}">
      <dgm:prSet/>
      <dgm:spPr/>
      <dgm:t>
        <a:bodyPr/>
        <a:lstStyle/>
        <a:p>
          <a:pPr algn="r"/>
          <a:r>
            <a:rPr lang="es-EC" b="1" dirty="0"/>
            <a:t>48</a:t>
          </a:r>
          <a:endParaRPr lang="es-EC" dirty="0"/>
        </a:p>
      </dgm:t>
    </dgm:pt>
    <dgm:pt modelId="{84541D19-AD9C-465C-AB10-E12010022C47}" type="parTrans" cxnId="{B843FC75-0177-4306-AAB1-8D6ED710ABEB}">
      <dgm:prSet/>
      <dgm:spPr/>
      <dgm:t>
        <a:bodyPr/>
        <a:lstStyle/>
        <a:p>
          <a:endParaRPr lang="es-EC"/>
        </a:p>
      </dgm:t>
    </dgm:pt>
    <dgm:pt modelId="{0AB6E923-5B8C-4AAB-B452-4DBDC817A60C}" type="sibTrans" cxnId="{B843FC75-0177-4306-AAB1-8D6ED710ABEB}">
      <dgm:prSet/>
      <dgm:spPr/>
      <dgm:t>
        <a:bodyPr/>
        <a:lstStyle/>
        <a:p>
          <a:endParaRPr lang="es-EC"/>
        </a:p>
      </dgm:t>
    </dgm:pt>
    <dgm:pt modelId="{3637737B-95D7-4CA1-BF57-A4DF584D9048}" type="pres">
      <dgm:prSet presAssocID="{4DF5ED50-3695-4161-9072-9391D4129CA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27AA6A28-F929-4C9B-8031-7FADB9EC9E6E}" type="pres">
      <dgm:prSet presAssocID="{2C840BDB-44D2-4CCC-A1C0-62168BC4039C}" presName="linNode" presStyleCnt="0"/>
      <dgm:spPr/>
    </dgm:pt>
    <dgm:pt modelId="{EE9D596E-0A63-4702-9EDF-F468C11E1E08}" type="pres">
      <dgm:prSet presAssocID="{2C840BDB-44D2-4CCC-A1C0-62168BC4039C}" presName="parentText" presStyleLbl="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526F005F-690D-48CF-9751-C5D7B962B85C}" type="pres">
      <dgm:prSet presAssocID="{2C840BDB-44D2-4CCC-A1C0-62168BC4039C}" presName="descendantText" presStyleLbl="alignAccFollowNode1" presStyleIdx="0" presStyleCnt="7" custScaleX="3246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7C9491D2-B3C3-4977-B371-0C928E8DFA03}" type="pres">
      <dgm:prSet presAssocID="{6A6B6710-D369-4D03-8144-EC87730720E3}" presName="sp" presStyleCnt="0"/>
      <dgm:spPr/>
    </dgm:pt>
    <dgm:pt modelId="{A98BB587-D8A5-4105-A498-108EF8E0038A}" type="pres">
      <dgm:prSet presAssocID="{2AB3580F-B7AD-4AFE-A463-AFAD9D48A2CF}" presName="linNode" presStyleCnt="0"/>
      <dgm:spPr/>
    </dgm:pt>
    <dgm:pt modelId="{EADC1D1C-ECB0-4B89-AEDC-AD64CE6CDBD5}" type="pres">
      <dgm:prSet presAssocID="{2AB3580F-B7AD-4AFE-A463-AFAD9D48A2CF}" presName="parentText" presStyleLbl="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2779E4BB-833C-4B2A-85E8-F07CCDCF269F}" type="pres">
      <dgm:prSet presAssocID="{2AB3580F-B7AD-4AFE-A463-AFAD9D48A2CF}" presName="descendantText" presStyleLbl="alignAccFollowNode1" presStyleIdx="1" presStyleCnt="7" custScaleX="3191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6F58373-5826-4273-9502-653DD510DDFB}" type="pres">
      <dgm:prSet presAssocID="{5444996D-D864-42FF-9118-3FAA62D3FAB3}" presName="sp" presStyleCnt="0"/>
      <dgm:spPr/>
    </dgm:pt>
    <dgm:pt modelId="{8FA29805-DC2D-4008-809C-89C7AE1022E7}" type="pres">
      <dgm:prSet presAssocID="{5055C3DA-2F53-4D16-94F6-03F4926D7762}" presName="linNode" presStyleCnt="0"/>
      <dgm:spPr/>
    </dgm:pt>
    <dgm:pt modelId="{31EFDBA9-D9A7-41B7-92D1-C996552A09CC}" type="pres">
      <dgm:prSet presAssocID="{5055C3DA-2F53-4D16-94F6-03F4926D7762}" presName="parentText" presStyleLbl="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CD6372A-1E01-4705-A192-A13EA64F1F16}" type="pres">
      <dgm:prSet presAssocID="{5055C3DA-2F53-4D16-94F6-03F4926D7762}" presName="descendantText" presStyleLbl="alignAccFollowNode1" presStyleIdx="2" presStyleCnt="7" custScaleX="3191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F45A105F-D0CE-48E7-BA8B-369089A284BD}" type="pres">
      <dgm:prSet presAssocID="{38007C77-616F-4B57-9DBF-9B85FF057350}" presName="sp" presStyleCnt="0"/>
      <dgm:spPr/>
    </dgm:pt>
    <dgm:pt modelId="{E33904BB-23AC-45F4-9094-852B4AD42AB0}" type="pres">
      <dgm:prSet presAssocID="{191469DE-916A-4C99-9795-99C59AAB223A}" presName="linNode" presStyleCnt="0"/>
      <dgm:spPr/>
    </dgm:pt>
    <dgm:pt modelId="{BBCEFA71-1DEB-4098-B890-1C1882B5B114}" type="pres">
      <dgm:prSet presAssocID="{191469DE-916A-4C99-9795-99C59AAB223A}" presName="parentText" presStyleLbl="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D3E6E64-D91C-4624-9292-6EB419E7CCC7}" type="pres">
      <dgm:prSet presAssocID="{191469DE-916A-4C99-9795-99C59AAB223A}" presName="descendantText" presStyleLbl="alignAccFollowNode1" presStyleIdx="3" presStyleCnt="7" custScaleX="3191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008F731E-A876-43E0-90E9-BE5B3FC0DA62}" type="pres">
      <dgm:prSet presAssocID="{90CCD3BB-ACAB-4142-BB01-00B4789CA467}" presName="sp" presStyleCnt="0"/>
      <dgm:spPr/>
    </dgm:pt>
    <dgm:pt modelId="{FC78570B-F363-4F93-B46E-0F470D7C8D86}" type="pres">
      <dgm:prSet presAssocID="{4FF5C173-14A4-400E-86DB-61D29A8B4F74}" presName="linNode" presStyleCnt="0"/>
      <dgm:spPr/>
    </dgm:pt>
    <dgm:pt modelId="{EFFC5AE4-F82C-4E2C-85C7-1FC125544F8F}" type="pres">
      <dgm:prSet presAssocID="{4FF5C173-14A4-400E-86DB-61D29A8B4F74}" presName="parentText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59D00DA-9B1C-4004-99A8-3FFBA165525A}" type="pres">
      <dgm:prSet presAssocID="{4FF5C173-14A4-400E-86DB-61D29A8B4F74}" presName="descendantText" presStyleLbl="alignAccFollowNode1" presStyleIdx="4" presStyleCnt="7" custScaleX="3191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0F17C218-1925-452C-A383-8C7665771351}" type="pres">
      <dgm:prSet presAssocID="{C271B148-BEE5-4467-A912-186C88E771FA}" presName="sp" presStyleCnt="0"/>
      <dgm:spPr/>
    </dgm:pt>
    <dgm:pt modelId="{D8AA1A31-C7CF-4D61-970D-03F9545DF983}" type="pres">
      <dgm:prSet presAssocID="{E1077AC6-3ED1-47F9-9973-11DFDAFB1520}" presName="linNode" presStyleCnt="0"/>
      <dgm:spPr/>
    </dgm:pt>
    <dgm:pt modelId="{4B8BCB49-06E2-4D74-9947-54F1FD907AD7}" type="pres">
      <dgm:prSet presAssocID="{E1077AC6-3ED1-47F9-9973-11DFDAFB1520}" presName="parentText" presStyleLbl="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628D8E8-9573-4F44-A458-94692CB934F7}" type="pres">
      <dgm:prSet presAssocID="{E1077AC6-3ED1-47F9-9973-11DFDAFB1520}" presName="descendantText" presStyleLbl="alignAccFollowNode1" presStyleIdx="5" presStyleCnt="7" custScaleX="3191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2B5402F6-C3AF-48D8-B343-5DCBE0089EF1}" type="pres">
      <dgm:prSet presAssocID="{AE1A46D3-5ADB-4D24-B7CB-DAFCAB6D8AF0}" presName="sp" presStyleCnt="0"/>
      <dgm:spPr/>
    </dgm:pt>
    <dgm:pt modelId="{E6500870-7C49-4AFD-8666-C3F130CE4D0E}" type="pres">
      <dgm:prSet presAssocID="{B5AB46DF-1D73-4143-AB29-848F5AF1C514}" presName="linNode" presStyleCnt="0"/>
      <dgm:spPr/>
    </dgm:pt>
    <dgm:pt modelId="{E75E07F9-0684-435D-8F50-56005D68BB3C}" type="pres">
      <dgm:prSet presAssocID="{B5AB46DF-1D73-4143-AB29-848F5AF1C514}" presName="parentText" presStyleLbl="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69BCB482-FE57-4BBB-AEF6-3353521EB053}" type="pres">
      <dgm:prSet presAssocID="{B5AB46DF-1D73-4143-AB29-848F5AF1C514}" presName="descendantText" presStyleLbl="alignAccFollowNode1" presStyleIdx="6" presStyleCnt="7" custScaleX="3191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F75E28D9-84ED-44F9-B958-DD5F250F5983}" type="presOf" srcId="{3FE36DCC-1101-4374-8B0B-BBE0AB3D2CC9}" destId="{C59D00DA-9B1C-4004-99A8-3FFBA165525A}" srcOrd="0" destOrd="0" presId="urn:microsoft.com/office/officeart/2005/8/layout/vList5"/>
    <dgm:cxn modelId="{FAE75D36-FA17-4FC5-BA8D-EC19E794F43D}" type="presOf" srcId="{4DF5ED50-3695-4161-9072-9391D4129CA8}" destId="{3637737B-95D7-4CA1-BF57-A4DF584D9048}" srcOrd="0" destOrd="0" presId="urn:microsoft.com/office/officeart/2005/8/layout/vList5"/>
    <dgm:cxn modelId="{C2471A3D-7F48-4972-9C7A-D6E20050662F}" type="presOf" srcId="{580A5595-8F6B-48D7-B278-3A155421BAEC}" destId="{2779E4BB-833C-4B2A-85E8-F07CCDCF269F}" srcOrd="0" destOrd="0" presId="urn:microsoft.com/office/officeart/2005/8/layout/vList5"/>
    <dgm:cxn modelId="{31FDCA49-06F0-47B7-86CA-4BC6D28C93C7}" type="presOf" srcId="{4FF5C173-14A4-400E-86DB-61D29A8B4F74}" destId="{EFFC5AE4-F82C-4E2C-85C7-1FC125544F8F}" srcOrd="0" destOrd="0" presId="urn:microsoft.com/office/officeart/2005/8/layout/vList5"/>
    <dgm:cxn modelId="{9E6E6EC5-96DA-4FF9-AA85-A2A4231B9D6F}" type="presOf" srcId="{8880BE7F-3571-4808-A1C3-0510351E873B}" destId="{CD3E6E64-D91C-4624-9292-6EB419E7CCC7}" srcOrd="0" destOrd="0" presId="urn:microsoft.com/office/officeart/2005/8/layout/vList5"/>
    <dgm:cxn modelId="{150AD262-9CD3-4A1E-AB3D-C94631728EF3}" srcId="{191469DE-916A-4C99-9795-99C59AAB223A}" destId="{8880BE7F-3571-4808-A1C3-0510351E873B}" srcOrd="0" destOrd="0" parTransId="{12ACB0F3-F9B2-4F76-8E60-3CCBDF3D5017}" sibTransId="{1B7E121B-1E30-41E2-B097-EEAC01FE72DF}"/>
    <dgm:cxn modelId="{D78DC630-186F-4BA3-B849-5F36EFE77ABA}" srcId="{4FF5C173-14A4-400E-86DB-61D29A8B4F74}" destId="{3FE36DCC-1101-4374-8B0B-BBE0AB3D2CC9}" srcOrd="0" destOrd="0" parTransId="{08C9C1B2-529E-406E-ACCF-9F699E8EBEE5}" sibTransId="{06D68CB1-CE59-4A22-8D0A-D526CFB7CB2A}"/>
    <dgm:cxn modelId="{DC3C3CB8-B7CB-4E11-81A8-93EE97C7119F}" srcId="{4DF5ED50-3695-4161-9072-9391D4129CA8}" destId="{4FF5C173-14A4-400E-86DB-61D29A8B4F74}" srcOrd="4" destOrd="0" parTransId="{92E3E710-4DA2-4032-ABF5-0C2B59949828}" sibTransId="{C271B148-BEE5-4467-A912-186C88E771FA}"/>
    <dgm:cxn modelId="{15C389D2-4016-43F5-B3E8-90F2D23F2F20}" srcId="{4DF5ED50-3695-4161-9072-9391D4129CA8}" destId="{5055C3DA-2F53-4D16-94F6-03F4926D7762}" srcOrd="2" destOrd="0" parTransId="{F40B779A-5884-4D21-B312-D6B1027FAA0C}" sibTransId="{38007C77-616F-4B57-9DBF-9B85FF057350}"/>
    <dgm:cxn modelId="{02F843BB-EF7E-4738-B457-57C0314D5CC6}" srcId="{E1077AC6-3ED1-47F9-9973-11DFDAFB1520}" destId="{0B07C3B4-6771-42F1-9C9F-C9A046F4AEE7}" srcOrd="0" destOrd="0" parTransId="{EBD8E9E3-D4F4-465F-A263-4FB0F192F5F8}" sibTransId="{5EB72E3F-834D-4A60-B03C-A9AC54F7FFC8}"/>
    <dgm:cxn modelId="{8256C556-1259-4DAD-AE58-9F9D5DB44972}" type="presOf" srcId="{E1077AC6-3ED1-47F9-9973-11DFDAFB1520}" destId="{4B8BCB49-06E2-4D74-9947-54F1FD907AD7}" srcOrd="0" destOrd="0" presId="urn:microsoft.com/office/officeart/2005/8/layout/vList5"/>
    <dgm:cxn modelId="{B843FC75-0177-4306-AAB1-8D6ED710ABEB}" srcId="{B5AB46DF-1D73-4143-AB29-848F5AF1C514}" destId="{C127199F-DE13-455D-AB76-34C115E1568B}" srcOrd="0" destOrd="0" parTransId="{84541D19-AD9C-465C-AB10-E12010022C47}" sibTransId="{0AB6E923-5B8C-4AAB-B452-4DBDC817A60C}"/>
    <dgm:cxn modelId="{9EAF37BD-8646-49A7-8C89-559449ADAEDB}" type="presOf" srcId="{0B07C3B4-6771-42F1-9C9F-C9A046F4AEE7}" destId="{C628D8E8-9573-4F44-A458-94692CB934F7}" srcOrd="0" destOrd="0" presId="urn:microsoft.com/office/officeart/2005/8/layout/vList5"/>
    <dgm:cxn modelId="{0649CA51-390D-4515-AA92-279986F18DBC}" type="presOf" srcId="{191469DE-916A-4C99-9795-99C59AAB223A}" destId="{BBCEFA71-1DEB-4098-B890-1C1882B5B114}" srcOrd="0" destOrd="0" presId="urn:microsoft.com/office/officeart/2005/8/layout/vList5"/>
    <dgm:cxn modelId="{8C37B245-FC1B-4123-A848-463549704BD8}" type="presOf" srcId="{B5AB46DF-1D73-4143-AB29-848F5AF1C514}" destId="{E75E07F9-0684-435D-8F50-56005D68BB3C}" srcOrd="0" destOrd="0" presId="urn:microsoft.com/office/officeart/2005/8/layout/vList5"/>
    <dgm:cxn modelId="{16F0C5DA-E0E9-43A4-A053-C03EF5F65F46}" type="presOf" srcId="{2AB3580F-B7AD-4AFE-A463-AFAD9D48A2CF}" destId="{EADC1D1C-ECB0-4B89-AEDC-AD64CE6CDBD5}" srcOrd="0" destOrd="0" presId="urn:microsoft.com/office/officeart/2005/8/layout/vList5"/>
    <dgm:cxn modelId="{74E527F5-688F-48B2-B09A-8570A7307739}" srcId="{2AB3580F-B7AD-4AFE-A463-AFAD9D48A2CF}" destId="{580A5595-8F6B-48D7-B278-3A155421BAEC}" srcOrd="0" destOrd="0" parTransId="{2CDBCE4F-1991-4C8B-848D-393E4A264F90}" sibTransId="{1E578E9F-2BBD-48AC-8E69-8FB2A6D89A0B}"/>
    <dgm:cxn modelId="{66FAC136-85D5-4F93-90EA-FBD3A18FB823}" srcId="{4DF5ED50-3695-4161-9072-9391D4129CA8}" destId="{2C840BDB-44D2-4CCC-A1C0-62168BC4039C}" srcOrd="0" destOrd="0" parTransId="{678B72D2-5B5B-4791-8F83-BC82EBC86E7A}" sibTransId="{6A6B6710-D369-4D03-8144-EC87730720E3}"/>
    <dgm:cxn modelId="{2AEF8AB7-6722-47E4-ABF0-8F629986FF9D}" srcId="{5055C3DA-2F53-4D16-94F6-03F4926D7762}" destId="{B34D0BD9-EBBB-4380-83A9-75C6FA100797}" srcOrd="0" destOrd="0" parTransId="{2EE0E202-BFC5-418A-8A4A-503A4478A596}" sibTransId="{8B14AB06-DC41-48A1-8F3E-41CF8CD82AF8}"/>
    <dgm:cxn modelId="{4865A75F-4F16-41F2-9971-244E0C4E8847}" type="presOf" srcId="{B5662BB1-57CA-41E1-B899-B518296E29FE}" destId="{526F005F-690D-48CF-9751-C5D7B962B85C}" srcOrd="0" destOrd="0" presId="urn:microsoft.com/office/officeart/2005/8/layout/vList5"/>
    <dgm:cxn modelId="{3B142934-9A35-405A-B11C-25DAA32B9F5B}" srcId="{4DF5ED50-3695-4161-9072-9391D4129CA8}" destId="{2AB3580F-B7AD-4AFE-A463-AFAD9D48A2CF}" srcOrd="1" destOrd="0" parTransId="{6800F511-8BF2-4F31-8CF5-B65B94F07E80}" sibTransId="{5444996D-D864-42FF-9118-3FAA62D3FAB3}"/>
    <dgm:cxn modelId="{A00027ED-A068-4BF9-AC22-723919136758}" type="presOf" srcId="{2C840BDB-44D2-4CCC-A1C0-62168BC4039C}" destId="{EE9D596E-0A63-4702-9EDF-F468C11E1E08}" srcOrd="0" destOrd="0" presId="urn:microsoft.com/office/officeart/2005/8/layout/vList5"/>
    <dgm:cxn modelId="{3272D0D8-8656-4F7F-BE8C-712069AE6313}" type="presOf" srcId="{C127199F-DE13-455D-AB76-34C115E1568B}" destId="{69BCB482-FE57-4BBB-AEF6-3353521EB053}" srcOrd="0" destOrd="0" presId="urn:microsoft.com/office/officeart/2005/8/layout/vList5"/>
    <dgm:cxn modelId="{2D89CEA8-8921-49B9-9089-9B89196B8CD0}" srcId="{4DF5ED50-3695-4161-9072-9391D4129CA8}" destId="{E1077AC6-3ED1-47F9-9973-11DFDAFB1520}" srcOrd="5" destOrd="0" parTransId="{5E88D90C-8CD1-4706-9570-C8C4DF2ED54C}" sibTransId="{AE1A46D3-5ADB-4D24-B7CB-DAFCAB6D8AF0}"/>
    <dgm:cxn modelId="{E3C943E2-75A0-4086-93D3-B7E565781ED7}" srcId="{4DF5ED50-3695-4161-9072-9391D4129CA8}" destId="{191469DE-916A-4C99-9795-99C59AAB223A}" srcOrd="3" destOrd="0" parTransId="{6CE5EE2A-D813-4DD2-9862-63D5A53C3887}" sibTransId="{90CCD3BB-ACAB-4142-BB01-00B4789CA467}"/>
    <dgm:cxn modelId="{22204776-880C-41F0-96BE-7BB15C524BC3}" srcId="{4DF5ED50-3695-4161-9072-9391D4129CA8}" destId="{B5AB46DF-1D73-4143-AB29-848F5AF1C514}" srcOrd="6" destOrd="0" parTransId="{C98721F3-8306-43CA-816C-7482987EE0D1}" sibTransId="{5A123F49-C4B2-41D4-806E-DEFAAB853371}"/>
    <dgm:cxn modelId="{EFD51E23-AAE7-422B-AA31-BFD17C326107}" type="presOf" srcId="{B34D0BD9-EBBB-4380-83A9-75C6FA100797}" destId="{CCD6372A-1E01-4705-A192-A13EA64F1F16}" srcOrd="0" destOrd="0" presId="urn:microsoft.com/office/officeart/2005/8/layout/vList5"/>
    <dgm:cxn modelId="{DB2B9048-5C0F-4BCD-BBC6-2E2A71248A7A}" type="presOf" srcId="{5055C3DA-2F53-4D16-94F6-03F4926D7762}" destId="{31EFDBA9-D9A7-41B7-92D1-C996552A09CC}" srcOrd="0" destOrd="0" presId="urn:microsoft.com/office/officeart/2005/8/layout/vList5"/>
    <dgm:cxn modelId="{7BA1663F-DD88-48E2-8904-CEC6F1E1329B}" srcId="{2C840BDB-44D2-4CCC-A1C0-62168BC4039C}" destId="{B5662BB1-57CA-41E1-B899-B518296E29FE}" srcOrd="0" destOrd="0" parTransId="{C302EF52-1F98-41DF-8F5A-125BBF76CADD}" sibTransId="{301C7FDC-4B5E-4864-B1E8-F5ABA427FB6D}"/>
    <dgm:cxn modelId="{9170BD5B-A6F8-4B41-8000-CC81817AD040}" type="presParOf" srcId="{3637737B-95D7-4CA1-BF57-A4DF584D9048}" destId="{27AA6A28-F929-4C9B-8031-7FADB9EC9E6E}" srcOrd="0" destOrd="0" presId="urn:microsoft.com/office/officeart/2005/8/layout/vList5"/>
    <dgm:cxn modelId="{6CB82A0C-B857-4592-9F1F-2AFB14BAE6E1}" type="presParOf" srcId="{27AA6A28-F929-4C9B-8031-7FADB9EC9E6E}" destId="{EE9D596E-0A63-4702-9EDF-F468C11E1E08}" srcOrd="0" destOrd="0" presId="urn:microsoft.com/office/officeart/2005/8/layout/vList5"/>
    <dgm:cxn modelId="{55C23C04-899E-4DE0-9047-C82E35147743}" type="presParOf" srcId="{27AA6A28-F929-4C9B-8031-7FADB9EC9E6E}" destId="{526F005F-690D-48CF-9751-C5D7B962B85C}" srcOrd="1" destOrd="0" presId="urn:microsoft.com/office/officeart/2005/8/layout/vList5"/>
    <dgm:cxn modelId="{E9158551-E551-4D60-A0B9-C00B3782E70E}" type="presParOf" srcId="{3637737B-95D7-4CA1-BF57-A4DF584D9048}" destId="{7C9491D2-B3C3-4977-B371-0C928E8DFA03}" srcOrd="1" destOrd="0" presId="urn:microsoft.com/office/officeart/2005/8/layout/vList5"/>
    <dgm:cxn modelId="{004609BE-9231-4FA5-B283-EB75A56813E8}" type="presParOf" srcId="{3637737B-95D7-4CA1-BF57-A4DF584D9048}" destId="{A98BB587-D8A5-4105-A498-108EF8E0038A}" srcOrd="2" destOrd="0" presId="urn:microsoft.com/office/officeart/2005/8/layout/vList5"/>
    <dgm:cxn modelId="{5ADDC138-F113-4C00-9590-12A72AD7E529}" type="presParOf" srcId="{A98BB587-D8A5-4105-A498-108EF8E0038A}" destId="{EADC1D1C-ECB0-4B89-AEDC-AD64CE6CDBD5}" srcOrd="0" destOrd="0" presId="urn:microsoft.com/office/officeart/2005/8/layout/vList5"/>
    <dgm:cxn modelId="{DB28E03D-39D9-4B4B-9F28-C2AB1060A038}" type="presParOf" srcId="{A98BB587-D8A5-4105-A498-108EF8E0038A}" destId="{2779E4BB-833C-4B2A-85E8-F07CCDCF269F}" srcOrd="1" destOrd="0" presId="urn:microsoft.com/office/officeart/2005/8/layout/vList5"/>
    <dgm:cxn modelId="{DB8A0EAB-F8C5-4E90-AD22-B8F5C6AB1833}" type="presParOf" srcId="{3637737B-95D7-4CA1-BF57-A4DF584D9048}" destId="{A6F58373-5826-4273-9502-653DD510DDFB}" srcOrd="3" destOrd="0" presId="urn:microsoft.com/office/officeart/2005/8/layout/vList5"/>
    <dgm:cxn modelId="{1BD8B0B3-39C6-496A-A5A5-F2D90963B700}" type="presParOf" srcId="{3637737B-95D7-4CA1-BF57-A4DF584D9048}" destId="{8FA29805-DC2D-4008-809C-89C7AE1022E7}" srcOrd="4" destOrd="0" presId="urn:microsoft.com/office/officeart/2005/8/layout/vList5"/>
    <dgm:cxn modelId="{07B3D916-20FD-47F4-BA14-85ADD927F073}" type="presParOf" srcId="{8FA29805-DC2D-4008-809C-89C7AE1022E7}" destId="{31EFDBA9-D9A7-41B7-92D1-C996552A09CC}" srcOrd="0" destOrd="0" presId="urn:microsoft.com/office/officeart/2005/8/layout/vList5"/>
    <dgm:cxn modelId="{80A74F49-74CE-4C2F-8343-A7CDDE77A23E}" type="presParOf" srcId="{8FA29805-DC2D-4008-809C-89C7AE1022E7}" destId="{CCD6372A-1E01-4705-A192-A13EA64F1F16}" srcOrd="1" destOrd="0" presId="urn:microsoft.com/office/officeart/2005/8/layout/vList5"/>
    <dgm:cxn modelId="{0076E496-CD31-44EE-9BFA-00A058DEB85E}" type="presParOf" srcId="{3637737B-95D7-4CA1-BF57-A4DF584D9048}" destId="{F45A105F-D0CE-48E7-BA8B-369089A284BD}" srcOrd="5" destOrd="0" presId="urn:microsoft.com/office/officeart/2005/8/layout/vList5"/>
    <dgm:cxn modelId="{BBDE47F0-ABEF-4366-879B-8DEE065BF8A8}" type="presParOf" srcId="{3637737B-95D7-4CA1-BF57-A4DF584D9048}" destId="{E33904BB-23AC-45F4-9094-852B4AD42AB0}" srcOrd="6" destOrd="0" presId="urn:microsoft.com/office/officeart/2005/8/layout/vList5"/>
    <dgm:cxn modelId="{59AE62C7-67E5-4400-9CB1-AE3208631E66}" type="presParOf" srcId="{E33904BB-23AC-45F4-9094-852B4AD42AB0}" destId="{BBCEFA71-1DEB-4098-B890-1C1882B5B114}" srcOrd="0" destOrd="0" presId="urn:microsoft.com/office/officeart/2005/8/layout/vList5"/>
    <dgm:cxn modelId="{577AD003-5D05-4D2E-9079-8C3BC3E20F4B}" type="presParOf" srcId="{E33904BB-23AC-45F4-9094-852B4AD42AB0}" destId="{CD3E6E64-D91C-4624-9292-6EB419E7CCC7}" srcOrd="1" destOrd="0" presId="urn:microsoft.com/office/officeart/2005/8/layout/vList5"/>
    <dgm:cxn modelId="{DB0AA71A-9456-4F33-9970-ED4C071278F6}" type="presParOf" srcId="{3637737B-95D7-4CA1-BF57-A4DF584D9048}" destId="{008F731E-A876-43E0-90E9-BE5B3FC0DA62}" srcOrd="7" destOrd="0" presId="urn:microsoft.com/office/officeart/2005/8/layout/vList5"/>
    <dgm:cxn modelId="{973C2CA0-A956-4F66-B848-ACF9EE7FE5C5}" type="presParOf" srcId="{3637737B-95D7-4CA1-BF57-A4DF584D9048}" destId="{FC78570B-F363-4F93-B46E-0F470D7C8D86}" srcOrd="8" destOrd="0" presId="urn:microsoft.com/office/officeart/2005/8/layout/vList5"/>
    <dgm:cxn modelId="{C6BC9C4E-EB7D-48E8-9959-4578B292FBFB}" type="presParOf" srcId="{FC78570B-F363-4F93-B46E-0F470D7C8D86}" destId="{EFFC5AE4-F82C-4E2C-85C7-1FC125544F8F}" srcOrd="0" destOrd="0" presId="urn:microsoft.com/office/officeart/2005/8/layout/vList5"/>
    <dgm:cxn modelId="{9BF192D0-C6D5-45C5-B2A3-B0D7B75D832C}" type="presParOf" srcId="{FC78570B-F363-4F93-B46E-0F470D7C8D86}" destId="{C59D00DA-9B1C-4004-99A8-3FFBA165525A}" srcOrd="1" destOrd="0" presId="urn:microsoft.com/office/officeart/2005/8/layout/vList5"/>
    <dgm:cxn modelId="{6B201472-5913-48ED-B9A3-91623CE2E1C9}" type="presParOf" srcId="{3637737B-95D7-4CA1-BF57-A4DF584D9048}" destId="{0F17C218-1925-452C-A383-8C7665771351}" srcOrd="9" destOrd="0" presId="urn:microsoft.com/office/officeart/2005/8/layout/vList5"/>
    <dgm:cxn modelId="{DE4BF7E0-108A-43A4-ADF8-5463EE8D252F}" type="presParOf" srcId="{3637737B-95D7-4CA1-BF57-A4DF584D9048}" destId="{D8AA1A31-C7CF-4D61-970D-03F9545DF983}" srcOrd="10" destOrd="0" presId="urn:microsoft.com/office/officeart/2005/8/layout/vList5"/>
    <dgm:cxn modelId="{212B8410-F714-4DF4-9145-68B5BEDC225D}" type="presParOf" srcId="{D8AA1A31-C7CF-4D61-970D-03F9545DF983}" destId="{4B8BCB49-06E2-4D74-9947-54F1FD907AD7}" srcOrd="0" destOrd="0" presId="urn:microsoft.com/office/officeart/2005/8/layout/vList5"/>
    <dgm:cxn modelId="{839DD6C6-C4A1-4D27-8C7B-FDAC58C24F01}" type="presParOf" srcId="{D8AA1A31-C7CF-4D61-970D-03F9545DF983}" destId="{C628D8E8-9573-4F44-A458-94692CB934F7}" srcOrd="1" destOrd="0" presId="urn:microsoft.com/office/officeart/2005/8/layout/vList5"/>
    <dgm:cxn modelId="{946496BB-BD6C-4FD2-A205-CA8E741FB24E}" type="presParOf" srcId="{3637737B-95D7-4CA1-BF57-A4DF584D9048}" destId="{2B5402F6-C3AF-48D8-B343-5DCBE0089EF1}" srcOrd="11" destOrd="0" presId="urn:microsoft.com/office/officeart/2005/8/layout/vList5"/>
    <dgm:cxn modelId="{D4205A1E-DBD3-4C61-940F-A76D7241CD88}" type="presParOf" srcId="{3637737B-95D7-4CA1-BF57-A4DF584D9048}" destId="{E6500870-7C49-4AFD-8666-C3F130CE4D0E}" srcOrd="12" destOrd="0" presId="urn:microsoft.com/office/officeart/2005/8/layout/vList5"/>
    <dgm:cxn modelId="{DD149C44-CB82-4C39-B444-95D1B3941806}" type="presParOf" srcId="{E6500870-7C49-4AFD-8666-C3F130CE4D0E}" destId="{E75E07F9-0684-435D-8F50-56005D68BB3C}" srcOrd="0" destOrd="0" presId="urn:microsoft.com/office/officeart/2005/8/layout/vList5"/>
    <dgm:cxn modelId="{FB00DF8F-D409-46C7-A130-81F52129AA6C}" type="presParOf" srcId="{E6500870-7C49-4AFD-8666-C3F130CE4D0E}" destId="{69BCB482-FE57-4BBB-AEF6-3353521EB05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F5ED50-3695-4161-9072-9391D4129CA8}" type="doc">
      <dgm:prSet loTypeId="urn:microsoft.com/office/officeart/2005/8/layout/vList5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C127199F-DE13-455D-AB76-34C115E1568B}">
      <dgm:prSet/>
      <dgm:spPr>
        <a:gradFill rotWithShape="0">
          <a:gsLst>
            <a:gs pos="0">
              <a:srgbClr val="FFFF00"/>
            </a:gs>
            <a:gs pos="100000">
              <a:schemeClr val="accent4"/>
            </a:gs>
          </a:gsLst>
        </a:gradFill>
      </dgm:spPr>
      <dgm:t>
        <a:bodyPr/>
        <a:lstStyle/>
        <a:p>
          <a:pPr algn="r"/>
          <a:r>
            <a:rPr lang="es-ES_tradnl" dirty="0" smtClean="0">
              <a:solidFill>
                <a:schemeClr val="tx1">
                  <a:lumMod val="50000"/>
                  <a:lumOff val="50000"/>
                </a:schemeClr>
              </a:solidFill>
            </a:rPr>
            <a:t>Sentencias de Primer Nivel  (Tribunal Penal)</a:t>
          </a:r>
          <a:endParaRPr lang="es-EC" dirty="0">
            <a:solidFill>
              <a:schemeClr val="tx1">
                <a:lumMod val="50000"/>
                <a:lumOff val="50000"/>
              </a:schemeClr>
            </a:solidFill>
          </a:endParaRPr>
        </a:p>
      </dgm:t>
    </dgm:pt>
    <dgm:pt modelId="{84541D19-AD9C-465C-AB10-E12010022C47}" type="parTrans" cxnId="{B843FC75-0177-4306-AAB1-8D6ED710ABEB}">
      <dgm:prSet/>
      <dgm:spPr/>
      <dgm:t>
        <a:bodyPr/>
        <a:lstStyle/>
        <a:p>
          <a:endParaRPr lang="es-EC"/>
        </a:p>
      </dgm:t>
    </dgm:pt>
    <dgm:pt modelId="{0AB6E923-5B8C-4AAB-B452-4DBDC817A60C}" type="sibTrans" cxnId="{B843FC75-0177-4306-AAB1-8D6ED710ABEB}">
      <dgm:prSet/>
      <dgm:spPr/>
      <dgm:t>
        <a:bodyPr/>
        <a:lstStyle/>
        <a:p>
          <a:endParaRPr lang="es-EC"/>
        </a:p>
      </dgm:t>
    </dgm:pt>
    <dgm:pt modelId="{AA25B08A-5379-4FD1-B371-05ADD8B5BE52}">
      <dgm:prSet/>
      <dgm:spPr/>
      <dgm:t>
        <a:bodyPr/>
        <a:lstStyle/>
        <a:p>
          <a:pPr algn="r"/>
          <a:r>
            <a:rPr lang="es-EC" dirty="0" smtClean="0"/>
            <a:t>4</a:t>
          </a:r>
          <a:endParaRPr lang="es-EC" dirty="0"/>
        </a:p>
      </dgm:t>
    </dgm:pt>
    <dgm:pt modelId="{7AC4F5C8-3A02-4E64-B6D8-BBB18A3C42D9}" type="parTrans" cxnId="{6561DF6F-19BC-4340-92E5-35A270E6DB87}">
      <dgm:prSet/>
      <dgm:spPr/>
      <dgm:t>
        <a:bodyPr/>
        <a:lstStyle/>
        <a:p>
          <a:endParaRPr lang="es-EC"/>
        </a:p>
      </dgm:t>
    </dgm:pt>
    <dgm:pt modelId="{978E8221-1A3B-4B33-92CE-2A3DCDA1F4C8}" type="sibTrans" cxnId="{6561DF6F-19BC-4340-92E5-35A270E6DB87}">
      <dgm:prSet/>
      <dgm:spPr/>
      <dgm:t>
        <a:bodyPr/>
        <a:lstStyle/>
        <a:p>
          <a:endParaRPr lang="es-EC"/>
        </a:p>
      </dgm:t>
    </dgm:pt>
    <dgm:pt modelId="{06C7C79F-6901-4800-ADD3-E1C592967DF9}">
      <dgm:prSet/>
      <dgm:spPr>
        <a:gradFill rotWithShape="0">
          <a:gsLst>
            <a:gs pos="0">
              <a:srgbClr val="FFC000"/>
            </a:gs>
            <a:gs pos="100000">
              <a:schemeClr val="accent3"/>
            </a:gs>
          </a:gsLst>
        </a:gradFill>
      </dgm:spPr>
      <dgm:t>
        <a:bodyPr/>
        <a:lstStyle/>
        <a:p>
          <a:r>
            <a:rPr lang="es-EC" dirty="0" smtClean="0">
              <a:solidFill>
                <a:schemeClr val="tx1">
                  <a:lumMod val="50000"/>
                  <a:lumOff val="50000"/>
                </a:schemeClr>
              </a:solidFill>
            </a:rPr>
            <a:t>Sentencias de Apelación (Corte Provincial)</a:t>
          </a:r>
          <a:endParaRPr lang="es-EC" dirty="0">
            <a:solidFill>
              <a:schemeClr val="tx1">
                <a:lumMod val="50000"/>
                <a:lumOff val="50000"/>
              </a:schemeClr>
            </a:solidFill>
          </a:endParaRPr>
        </a:p>
      </dgm:t>
    </dgm:pt>
    <dgm:pt modelId="{A92D7FF5-3C24-473F-A6B1-BA21E0725783}" type="parTrans" cxnId="{75CB88E4-D0C6-4769-894D-A595E17F101C}">
      <dgm:prSet/>
      <dgm:spPr/>
      <dgm:t>
        <a:bodyPr/>
        <a:lstStyle/>
        <a:p>
          <a:endParaRPr lang="es-EC"/>
        </a:p>
      </dgm:t>
    </dgm:pt>
    <dgm:pt modelId="{1E8DA3FC-75D9-432F-BBE0-A3E296EC5BDD}" type="sibTrans" cxnId="{75CB88E4-D0C6-4769-894D-A595E17F101C}">
      <dgm:prSet/>
      <dgm:spPr/>
      <dgm:t>
        <a:bodyPr/>
        <a:lstStyle/>
        <a:p>
          <a:endParaRPr lang="es-EC"/>
        </a:p>
      </dgm:t>
    </dgm:pt>
    <dgm:pt modelId="{3C21FC1B-A9AF-4EDB-8B33-3F0073A120AB}">
      <dgm:prSet/>
      <dgm:spPr/>
      <dgm:t>
        <a:bodyPr/>
        <a:lstStyle/>
        <a:p>
          <a:pPr algn="r"/>
          <a:r>
            <a:rPr lang="es-EC" dirty="0" smtClean="0"/>
            <a:t>9</a:t>
          </a:r>
          <a:endParaRPr lang="es-EC" dirty="0"/>
        </a:p>
      </dgm:t>
    </dgm:pt>
    <dgm:pt modelId="{67A10F26-3562-4617-A95C-F15C3A74815B}" type="parTrans" cxnId="{F2228BC0-AB90-458B-ADA5-4AFEDB575388}">
      <dgm:prSet/>
      <dgm:spPr/>
      <dgm:t>
        <a:bodyPr/>
        <a:lstStyle/>
        <a:p>
          <a:endParaRPr lang="es-EC"/>
        </a:p>
      </dgm:t>
    </dgm:pt>
    <dgm:pt modelId="{D2D0C4B1-EC28-4397-A16D-94AF3312909B}" type="sibTrans" cxnId="{F2228BC0-AB90-458B-ADA5-4AFEDB575388}">
      <dgm:prSet/>
      <dgm:spPr/>
      <dgm:t>
        <a:bodyPr/>
        <a:lstStyle/>
        <a:p>
          <a:endParaRPr lang="es-EC"/>
        </a:p>
      </dgm:t>
    </dgm:pt>
    <dgm:pt modelId="{D3299682-24BF-4C40-8900-579C25654F7B}">
      <dgm:prSet/>
      <dgm:spPr>
        <a:gradFill rotWithShape="0">
          <a:gsLst>
            <a:gs pos="0">
              <a:srgbClr val="FF0000"/>
            </a:gs>
            <a:gs pos="100000">
              <a:schemeClr val="accent6">
                <a:lumMod val="75000"/>
              </a:schemeClr>
            </a:gs>
          </a:gsLst>
        </a:gradFill>
      </dgm:spPr>
      <dgm:t>
        <a:bodyPr/>
        <a:lstStyle/>
        <a:p>
          <a:r>
            <a:rPr lang="es-EC" dirty="0" smtClean="0">
              <a:solidFill>
                <a:schemeClr val="bg1"/>
              </a:solidFill>
            </a:rPr>
            <a:t>Sentencias de Casación  (Corte Nacional)</a:t>
          </a:r>
          <a:endParaRPr lang="es-EC" dirty="0">
            <a:solidFill>
              <a:schemeClr val="bg1"/>
            </a:solidFill>
          </a:endParaRPr>
        </a:p>
      </dgm:t>
    </dgm:pt>
    <dgm:pt modelId="{6FF95342-03CF-4CFE-8883-755D03D5F3F1}" type="parTrans" cxnId="{448759DC-CEA4-47F0-B53F-9041C59DF31D}">
      <dgm:prSet/>
      <dgm:spPr/>
      <dgm:t>
        <a:bodyPr/>
        <a:lstStyle/>
        <a:p>
          <a:endParaRPr lang="es-EC"/>
        </a:p>
      </dgm:t>
    </dgm:pt>
    <dgm:pt modelId="{1F33BD76-CC11-4D04-934F-BDE7A46ABF0A}" type="sibTrans" cxnId="{448759DC-CEA4-47F0-B53F-9041C59DF31D}">
      <dgm:prSet/>
      <dgm:spPr/>
      <dgm:t>
        <a:bodyPr/>
        <a:lstStyle/>
        <a:p>
          <a:endParaRPr lang="es-EC"/>
        </a:p>
      </dgm:t>
    </dgm:pt>
    <dgm:pt modelId="{3C2EA9D6-F791-47CF-8D5A-8727720FCD15}">
      <dgm:prSet/>
      <dgm:spPr/>
      <dgm:t>
        <a:bodyPr/>
        <a:lstStyle/>
        <a:p>
          <a:pPr algn="r"/>
          <a:r>
            <a:rPr lang="es-EC" dirty="0" smtClean="0"/>
            <a:t>10</a:t>
          </a:r>
          <a:endParaRPr lang="es-EC" dirty="0"/>
        </a:p>
      </dgm:t>
    </dgm:pt>
    <dgm:pt modelId="{B8B7994C-80D1-4DC2-8AF1-5DC4B7B6F413}" type="parTrans" cxnId="{C71A91A3-9120-459B-90C0-8038DBE20D98}">
      <dgm:prSet/>
      <dgm:spPr/>
      <dgm:t>
        <a:bodyPr/>
        <a:lstStyle/>
        <a:p>
          <a:endParaRPr lang="es-EC"/>
        </a:p>
      </dgm:t>
    </dgm:pt>
    <dgm:pt modelId="{06E58714-3E6C-4642-9E05-878583834FE5}" type="sibTrans" cxnId="{C71A91A3-9120-459B-90C0-8038DBE20D98}">
      <dgm:prSet/>
      <dgm:spPr/>
      <dgm:t>
        <a:bodyPr/>
        <a:lstStyle/>
        <a:p>
          <a:endParaRPr lang="es-EC"/>
        </a:p>
      </dgm:t>
    </dgm:pt>
    <dgm:pt modelId="{03F70FCA-AE9F-4A93-9669-284B405E8F8C}">
      <dgm:prSet/>
      <dgm:spPr>
        <a:gradFill rotWithShape="0">
          <a:gsLst>
            <a:gs pos="0">
              <a:schemeClr val="bg2">
                <a:lumMod val="50000"/>
              </a:schemeClr>
            </a:gs>
            <a:gs pos="100000">
              <a:schemeClr val="accent2"/>
            </a:gs>
          </a:gsLst>
        </a:gradFill>
      </dgm:spPr>
      <dgm:t>
        <a:bodyPr/>
        <a:lstStyle/>
        <a:p>
          <a:r>
            <a:rPr lang="es-EC" b="1" dirty="0" smtClean="0">
              <a:solidFill>
                <a:schemeClr val="bg1"/>
              </a:solidFill>
            </a:rPr>
            <a:t>TOTAL</a:t>
          </a:r>
          <a:endParaRPr lang="es-EC" dirty="0">
            <a:solidFill>
              <a:schemeClr val="bg1"/>
            </a:solidFill>
          </a:endParaRPr>
        </a:p>
      </dgm:t>
    </dgm:pt>
    <dgm:pt modelId="{0FF02B59-9986-49DE-A660-B0708F4A653B}" type="parTrans" cxnId="{0010774F-E4DE-432F-ABAA-BE1E1532A7B1}">
      <dgm:prSet/>
      <dgm:spPr/>
      <dgm:t>
        <a:bodyPr/>
        <a:lstStyle/>
        <a:p>
          <a:endParaRPr lang="es-EC"/>
        </a:p>
      </dgm:t>
    </dgm:pt>
    <dgm:pt modelId="{A5BEE912-E303-4B58-BB67-4393F3DE996C}" type="sibTrans" cxnId="{0010774F-E4DE-432F-ABAA-BE1E1532A7B1}">
      <dgm:prSet/>
      <dgm:spPr/>
      <dgm:t>
        <a:bodyPr/>
        <a:lstStyle/>
        <a:p>
          <a:endParaRPr lang="es-EC"/>
        </a:p>
      </dgm:t>
    </dgm:pt>
    <dgm:pt modelId="{25D5C46E-404B-42A2-96F8-C811C162357D}">
      <dgm:prSet/>
      <dgm:spPr/>
      <dgm:t>
        <a:bodyPr/>
        <a:lstStyle/>
        <a:p>
          <a:pPr algn="r"/>
          <a:r>
            <a:rPr lang="es-EC" b="0" dirty="0" smtClean="0"/>
            <a:t>23</a:t>
          </a:r>
          <a:endParaRPr lang="es-EC" b="0" dirty="0"/>
        </a:p>
      </dgm:t>
    </dgm:pt>
    <dgm:pt modelId="{45A7F52C-FA3F-4AA4-9AD5-7AF8326CAD7E}" type="parTrans" cxnId="{70527DF6-9D92-4FF8-8C01-8F5A76A68E3E}">
      <dgm:prSet/>
      <dgm:spPr/>
      <dgm:t>
        <a:bodyPr/>
        <a:lstStyle/>
        <a:p>
          <a:endParaRPr lang="es-EC"/>
        </a:p>
      </dgm:t>
    </dgm:pt>
    <dgm:pt modelId="{256A76B2-1754-45DA-ACE7-E5FD11261949}" type="sibTrans" cxnId="{70527DF6-9D92-4FF8-8C01-8F5A76A68E3E}">
      <dgm:prSet/>
      <dgm:spPr/>
      <dgm:t>
        <a:bodyPr/>
        <a:lstStyle/>
        <a:p>
          <a:endParaRPr lang="es-EC"/>
        </a:p>
      </dgm:t>
    </dgm:pt>
    <dgm:pt modelId="{3637737B-95D7-4CA1-BF57-A4DF584D9048}" type="pres">
      <dgm:prSet presAssocID="{4DF5ED50-3695-4161-9072-9391D4129CA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129ED514-2CBB-416A-BD33-205317EA7657}" type="pres">
      <dgm:prSet presAssocID="{C127199F-DE13-455D-AB76-34C115E1568B}" presName="linNode" presStyleCnt="0"/>
      <dgm:spPr/>
    </dgm:pt>
    <dgm:pt modelId="{924FF9C3-FD26-45C3-8D61-D09B8CA3D15A}" type="pres">
      <dgm:prSet presAssocID="{C127199F-DE13-455D-AB76-34C115E1568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0C53FEAE-F46F-46EE-8695-ED598BC7FF2F}" type="pres">
      <dgm:prSet presAssocID="{C127199F-DE13-455D-AB76-34C115E1568B}" presName="descendantText" presStyleLbl="alignAccFollowNode1" presStyleIdx="0" presStyleCnt="4" custScaleX="43208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6EA89C9-67C4-45D1-B4D4-3047DEAE2093}" type="pres">
      <dgm:prSet presAssocID="{0AB6E923-5B8C-4AAB-B452-4DBDC817A60C}" presName="sp" presStyleCnt="0"/>
      <dgm:spPr/>
    </dgm:pt>
    <dgm:pt modelId="{0E016E30-FD81-4C1B-A2DC-CF4D1B8BBC74}" type="pres">
      <dgm:prSet presAssocID="{06C7C79F-6901-4800-ADD3-E1C592967DF9}" presName="linNode" presStyleCnt="0"/>
      <dgm:spPr/>
    </dgm:pt>
    <dgm:pt modelId="{94FC854E-4045-4C7D-8622-E79FB9C60806}" type="pres">
      <dgm:prSet presAssocID="{06C7C79F-6901-4800-ADD3-E1C592967DF9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4963DAF1-FFA8-43D8-A87D-76CD7EC1258C}" type="pres">
      <dgm:prSet presAssocID="{06C7C79F-6901-4800-ADD3-E1C592967DF9}" presName="descendantText" presStyleLbl="alignAccFollowNode1" presStyleIdx="1" presStyleCnt="4" custScaleX="43208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8C4F7257-FAB2-4C70-939C-9C85FB47FB61}" type="pres">
      <dgm:prSet presAssocID="{1E8DA3FC-75D9-432F-BBE0-A3E296EC5BDD}" presName="sp" presStyleCnt="0"/>
      <dgm:spPr/>
    </dgm:pt>
    <dgm:pt modelId="{7299A68A-95A5-4508-907C-79224250E33F}" type="pres">
      <dgm:prSet presAssocID="{D3299682-24BF-4C40-8900-579C25654F7B}" presName="linNode" presStyleCnt="0"/>
      <dgm:spPr/>
    </dgm:pt>
    <dgm:pt modelId="{89A762DC-B553-48F6-9047-685AB9186242}" type="pres">
      <dgm:prSet presAssocID="{D3299682-24BF-4C40-8900-579C25654F7B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043E7343-8A65-4611-B453-B8E1968F79B8}" type="pres">
      <dgm:prSet presAssocID="{D3299682-24BF-4C40-8900-579C25654F7B}" presName="descendantText" presStyleLbl="alignAccFollowNode1" presStyleIdx="2" presStyleCnt="4" custScaleX="43208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251E0AB-C7AF-4F9D-BF59-75FA2E310CFA}" type="pres">
      <dgm:prSet presAssocID="{1F33BD76-CC11-4D04-934F-BDE7A46ABF0A}" presName="sp" presStyleCnt="0"/>
      <dgm:spPr/>
    </dgm:pt>
    <dgm:pt modelId="{CD7519F1-B3F5-4E65-9A84-41433753170F}" type="pres">
      <dgm:prSet presAssocID="{03F70FCA-AE9F-4A93-9669-284B405E8F8C}" presName="linNode" presStyleCnt="0"/>
      <dgm:spPr/>
    </dgm:pt>
    <dgm:pt modelId="{1F60E5EC-52FD-4EC5-8884-9B9BE23F3BDB}" type="pres">
      <dgm:prSet presAssocID="{03F70FCA-AE9F-4A93-9669-284B405E8F8C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DD9424FE-50E0-4833-9B38-F5E287D064E4}" type="pres">
      <dgm:prSet presAssocID="{03F70FCA-AE9F-4A93-9669-284B405E8F8C}" presName="descendantText" presStyleLbl="alignAccFollowNode1" presStyleIdx="3" presStyleCnt="4" custScaleX="43208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B843FC75-0177-4306-AAB1-8D6ED710ABEB}" srcId="{4DF5ED50-3695-4161-9072-9391D4129CA8}" destId="{C127199F-DE13-455D-AB76-34C115E1568B}" srcOrd="0" destOrd="0" parTransId="{84541D19-AD9C-465C-AB10-E12010022C47}" sibTransId="{0AB6E923-5B8C-4AAB-B452-4DBDC817A60C}"/>
    <dgm:cxn modelId="{75CB88E4-D0C6-4769-894D-A595E17F101C}" srcId="{4DF5ED50-3695-4161-9072-9391D4129CA8}" destId="{06C7C79F-6901-4800-ADD3-E1C592967DF9}" srcOrd="1" destOrd="0" parTransId="{A92D7FF5-3C24-473F-A6B1-BA21E0725783}" sibTransId="{1E8DA3FC-75D9-432F-BBE0-A3E296EC5BDD}"/>
    <dgm:cxn modelId="{0E895C0A-20D4-4E91-A8C1-0FED1D785DCF}" type="presOf" srcId="{D3299682-24BF-4C40-8900-579C25654F7B}" destId="{89A762DC-B553-48F6-9047-685AB9186242}" srcOrd="0" destOrd="0" presId="urn:microsoft.com/office/officeart/2005/8/layout/vList5"/>
    <dgm:cxn modelId="{60A67428-F51A-441F-8462-35B179683663}" type="presOf" srcId="{06C7C79F-6901-4800-ADD3-E1C592967DF9}" destId="{94FC854E-4045-4C7D-8622-E79FB9C60806}" srcOrd="0" destOrd="0" presId="urn:microsoft.com/office/officeart/2005/8/layout/vList5"/>
    <dgm:cxn modelId="{59DCF84B-9B0B-46FC-A6D5-B6FD82FF2D5D}" type="presOf" srcId="{3C2EA9D6-F791-47CF-8D5A-8727720FCD15}" destId="{043E7343-8A65-4611-B453-B8E1968F79B8}" srcOrd="0" destOrd="0" presId="urn:microsoft.com/office/officeart/2005/8/layout/vList5"/>
    <dgm:cxn modelId="{F2228BC0-AB90-458B-ADA5-4AFEDB575388}" srcId="{06C7C79F-6901-4800-ADD3-E1C592967DF9}" destId="{3C21FC1B-A9AF-4EDB-8B33-3F0073A120AB}" srcOrd="0" destOrd="0" parTransId="{67A10F26-3562-4617-A95C-F15C3A74815B}" sibTransId="{D2D0C4B1-EC28-4397-A16D-94AF3312909B}"/>
    <dgm:cxn modelId="{45C9FA2A-3478-4B1D-B0C6-F31FB83D961A}" type="presOf" srcId="{3C21FC1B-A9AF-4EDB-8B33-3F0073A120AB}" destId="{4963DAF1-FFA8-43D8-A87D-76CD7EC1258C}" srcOrd="0" destOrd="0" presId="urn:microsoft.com/office/officeart/2005/8/layout/vList5"/>
    <dgm:cxn modelId="{D7030D18-59E9-48EC-93FE-D7DC705B933F}" type="presOf" srcId="{C127199F-DE13-455D-AB76-34C115E1568B}" destId="{924FF9C3-FD26-45C3-8D61-D09B8CA3D15A}" srcOrd="0" destOrd="0" presId="urn:microsoft.com/office/officeart/2005/8/layout/vList5"/>
    <dgm:cxn modelId="{EF7F08B9-7C8A-4043-97DB-172A2FAF23B8}" type="presOf" srcId="{03F70FCA-AE9F-4A93-9669-284B405E8F8C}" destId="{1F60E5EC-52FD-4EC5-8884-9B9BE23F3BDB}" srcOrd="0" destOrd="0" presId="urn:microsoft.com/office/officeart/2005/8/layout/vList5"/>
    <dgm:cxn modelId="{C71A91A3-9120-459B-90C0-8038DBE20D98}" srcId="{D3299682-24BF-4C40-8900-579C25654F7B}" destId="{3C2EA9D6-F791-47CF-8D5A-8727720FCD15}" srcOrd="0" destOrd="0" parTransId="{B8B7994C-80D1-4DC2-8AF1-5DC4B7B6F413}" sibTransId="{06E58714-3E6C-4642-9E05-878583834FE5}"/>
    <dgm:cxn modelId="{6561DF6F-19BC-4340-92E5-35A270E6DB87}" srcId="{C127199F-DE13-455D-AB76-34C115E1568B}" destId="{AA25B08A-5379-4FD1-B371-05ADD8B5BE52}" srcOrd="0" destOrd="0" parTransId="{7AC4F5C8-3A02-4E64-B6D8-BBB18A3C42D9}" sibTransId="{978E8221-1A3B-4B33-92CE-2A3DCDA1F4C8}"/>
    <dgm:cxn modelId="{E0993B9E-4ECD-4B76-A549-99E371E0F5F6}" type="presOf" srcId="{AA25B08A-5379-4FD1-B371-05ADD8B5BE52}" destId="{0C53FEAE-F46F-46EE-8695-ED598BC7FF2F}" srcOrd="0" destOrd="0" presId="urn:microsoft.com/office/officeart/2005/8/layout/vList5"/>
    <dgm:cxn modelId="{9C814B04-A80A-4B84-B629-1A7A14E86466}" type="presOf" srcId="{4DF5ED50-3695-4161-9072-9391D4129CA8}" destId="{3637737B-95D7-4CA1-BF57-A4DF584D9048}" srcOrd="0" destOrd="0" presId="urn:microsoft.com/office/officeart/2005/8/layout/vList5"/>
    <dgm:cxn modelId="{70527DF6-9D92-4FF8-8C01-8F5A76A68E3E}" srcId="{03F70FCA-AE9F-4A93-9669-284B405E8F8C}" destId="{25D5C46E-404B-42A2-96F8-C811C162357D}" srcOrd="0" destOrd="0" parTransId="{45A7F52C-FA3F-4AA4-9AD5-7AF8326CAD7E}" sibTransId="{256A76B2-1754-45DA-ACE7-E5FD11261949}"/>
    <dgm:cxn modelId="{E1742D27-C4D5-4D69-834B-24C380A4F552}" type="presOf" srcId="{25D5C46E-404B-42A2-96F8-C811C162357D}" destId="{DD9424FE-50E0-4833-9B38-F5E287D064E4}" srcOrd="0" destOrd="0" presId="urn:microsoft.com/office/officeart/2005/8/layout/vList5"/>
    <dgm:cxn modelId="{0010774F-E4DE-432F-ABAA-BE1E1532A7B1}" srcId="{4DF5ED50-3695-4161-9072-9391D4129CA8}" destId="{03F70FCA-AE9F-4A93-9669-284B405E8F8C}" srcOrd="3" destOrd="0" parTransId="{0FF02B59-9986-49DE-A660-B0708F4A653B}" sibTransId="{A5BEE912-E303-4B58-BB67-4393F3DE996C}"/>
    <dgm:cxn modelId="{448759DC-CEA4-47F0-B53F-9041C59DF31D}" srcId="{4DF5ED50-3695-4161-9072-9391D4129CA8}" destId="{D3299682-24BF-4C40-8900-579C25654F7B}" srcOrd="2" destOrd="0" parTransId="{6FF95342-03CF-4CFE-8883-755D03D5F3F1}" sibTransId="{1F33BD76-CC11-4D04-934F-BDE7A46ABF0A}"/>
    <dgm:cxn modelId="{82672F68-337D-47AC-AB36-6DAA950E5569}" type="presParOf" srcId="{3637737B-95D7-4CA1-BF57-A4DF584D9048}" destId="{129ED514-2CBB-416A-BD33-205317EA7657}" srcOrd="0" destOrd="0" presId="urn:microsoft.com/office/officeart/2005/8/layout/vList5"/>
    <dgm:cxn modelId="{3931843E-377E-4CD1-8674-181BA4DF81A6}" type="presParOf" srcId="{129ED514-2CBB-416A-BD33-205317EA7657}" destId="{924FF9C3-FD26-45C3-8D61-D09B8CA3D15A}" srcOrd="0" destOrd="0" presId="urn:microsoft.com/office/officeart/2005/8/layout/vList5"/>
    <dgm:cxn modelId="{ED71C5DD-7105-4952-A395-B1F51B6D844C}" type="presParOf" srcId="{129ED514-2CBB-416A-BD33-205317EA7657}" destId="{0C53FEAE-F46F-46EE-8695-ED598BC7FF2F}" srcOrd="1" destOrd="0" presId="urn:microsoft.com/office/officeart/2005/8/layout/vList5"/>
    <dgm:cxn modelId="{D330C22B-8631-49CB-B944-09CC7913FFC3}" type="presParOf" srcId="{3637737B-95D7-4CA1-BF57-A4DF584D9048}" destId="{C6EA89C9-67C4-45D1-B4D4-3047DEAE2093}" srcOrd="1" destOrd="0" presId="urn:microsoft.com/office/officeart/2005/8/layout/vList5"/>
    <dgm:cxn modelId="{B1DCE21A-BA50-4E22-A3F0-D029995222DA}" type="presParOf" srcId="{3637737B-95D7-4CA1-BF57-A4DF584D9048}" destId="{0E016E30-FD81-4C1B-A2DC-CF4D1B8BBC74}" srcOrd="2" destOrd="0" presId="urn:microsoft.com/office/officeart/2005/8/layout/vList5"/>
    <dgm:cxn modelId="{2ED17E85-46ED-43D6-90E7-F09C051FD84B}" type="presParOf" srcId="{0E016E30-FD81-4C1B-A2DC-CF4D1B8BBC74}" destId="{94FC854E-4045-4C7D-8622-E79FB9C60806}" srcOrd="0" destOrd="0" presId="urn:microsoft.com/office/officeart/2005/8/layout/vList5"/>
    <dgm:cxn modelId="{F959CE82-4A0A-46B0-B167-A8DDA0DEC349}" type="presParOf" srcId="{0E016E30-FD81-4C1B-A2DC-CF4D1B8BBC74}" destId="{4963DAF1-FFA8-43D8-A87D-76CD7EC1258C}" srcOrd="1" destOrd="0" presId="urn:microsoft.com/office/officeart/2005/8/layout/vList5"/>
    <dgm:cxn modelId="{CE7FB38E-B403-45D5-857C-B65E09975E65}" type="presParOf" srcId="{3637737B-95D7-4CA1-BF57-A4DF584D9048}" destId="{8C4F7257-FAB2-4C70-939C-9C85FB47FB61}" srcOrd="3" destOrd="0" presId="urn:microsoft.com/office/officeart/2005/8/layout/vList5"/>
    <dgm:cxn modelId="{9576CDC3-15A1-474B-99D3-3E787AF56F80}" type="presParOf" srcId="{3637737B-95D7-4CA1-BF57-A4DF584D9048}" destId="{7299A68A-95A5-4508-907C-79224250E33F}" srcOrd="4" destOrd="0" presId="urn:microsoft.com/office/officeart/2005/8/layout/vList5"/>
    <dgm:cxn modelId="{04FF5BFC-AE31-4BC5-A1A4-41D9BC97CE50}" type="presParOf" srcId="{7299A68A-95A5-4508-907C-79224250E33F}" destId="{89A762DC-B553-48F6-9047-685AB9186242}" srcOrd="0" destOrd="0" presId="urn:microsoft.com/office/officeart/2005/8/layout/vList5"/>
    <dgm:cxn modelId="{F449E3AE-359F-4F57-8D80-2BA76FF2A0D6}" type="presParOf" srcId="{7299A68A-95A5-4508-907C-79224250E33F}" destId="{043E7343-8A65-4611-B453-B8E1968F79B8}" srcOrd="1" destOrd="0" presId="urn:microsoft.com/office/officeart/2005/8/layout/vList5"/>
    <dgm:cxn modelId="{D5F6420C-7BC0-4278-8AFA-48463F52BECB}" type="presParOf" srcId="{3637737B-95D7-4CA1-BF57-A4DF584D9048}" destId="{A251E0AB-C7AF-4F9D-BF59-75FA2E310CFA}" srcOrd="5" destOrd="0" presId="urn:microsoft.com/office/officeart/2005/8/layout/vList5"/>
    <dgm:cxn modelId="{C1C8749E-5762-4ED4-9C7C-F498C7518CB0}" type="presParOf" srcId="{3637737B-95D7-4CA1-BF57-A4DF584D9048}" destId="{CD7519F1-B3F5-4E65-9A84-41433753170F}" srcOrd="6" destOrd="0" presId="urn:microsoft.com/office/officeart/2005/8/layout/vList5"/>
    <dgm:cxn modelId="{B7F58FBF-0CB2-49C6-9E14-79F27599DB0D}" type="presParOf" srcId="{CD7519F1-B3F5-4E65-9A84-41433753170F}" destId="{1F60E5EC-52FD-4EC5-8884-9B9BE23F3BDB}" srcOrd="0" destOrd="0" presId="urn:microsoft.com/office/officeart/2005/8/layout/vList5"/>
    <dgm:cxn modelId="{ECE60CDE-6E9C-4E71-930B-5649584C542D}" type="presParOf" srcId="{CD7519F1-B3F5-4E65-9A84-41433753170F}" destId="{DD9424FE-50E0-4833-9B38-F5E287D064E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1B1449-0B1F-42F9-BBD0-8E6F61651095}" type="doc">
      <dgm:prSet loTypeId="urn:microsoft.com/office/officeart/2005/8/layout/h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C"/>
        </a:p>
      </dgm:t>
    </dgm:pt>
    <dgm:pt modelId="{93BF4F88-18EE-46BC-A9F0-F460E2679820}">
      <dgm:prSet custT="1"/>
      <dgm:spPr>
        <a:gradFill rotWithShape="0">
          <a:gsLst>
            <a:gs pos="0">
              <a:schemeClr val="accent5">
                <a:lumMod val="75000"/>
              </a:schemeClr>
            </a:gs>
            <a:gs pos="100000">
              <a:schemeClr val="accent5">
                <a:lumMod val="50000"/>
              </a:schemeClr>
            </a:gs>
          </a:gsLst>
        </a:gradFill>
      </dgm:spPr>
      <dgm:t>
        <a:bodyPr/>
        <a:lstStyle/>
        <a:p>
          <a:r>
            <a:rPr lang="es-EC" sz="2800" dirty="0" smtClean="0"/>
            <a:t>108 DECLARADOS CULPABLES</a:t>
          </a:r>
          <a:endParaRPr lang="es-EC" sz="2800" dirty="0"/>
        </a:p>
      </dgm:t>
    </dgm:pt>
    <dgm:pt modelId="{43241F12-5500-4716-90B5-3ADA0A11122A}" type="parTrans" cxnId="{BB4005E3-88EC-4027-BF9B-09B5D22EA0F7}">
      <dgm:prSet/>
      <dgm:spPr/>
      <dgm:t>
        <a:bodyPr/>
        <a:lstStyle/>
        <a:p>
          <a:endParaRPr lang="es-EC"/>
        </a:p>
      </dgm:t>
    </dgm:pt>
    <dgm:pt modelId="{DE5042C2-655C-486B-9B2D-652FDB69EA69}" type="sibTrans" cxnId="{BB4005E3-88EC-4027-BF9B-09B5D22EA0F7}">
      <dgm:prSet/>
      <dgm:spPr/>
      <dgm:t>
        <a:bodyPr/>
        <a:lstStyle/>
        <a:p>
          <a:endParaRPr lang="es-EC"/>
        </a:p>
      </dgm:t>
    </dgm:pt>
    <dgm:pt modelId="{505BC333-5628-454B-9030-EB32FEBF02D1}">
      <dgm:prSet custT="1"/>
      <dgm:spPr>
        <a:gradFill rotWithShape="0">
          <a:gsLst>
            <a:gs pos="0">
              <a:srgbClr val="7030A0"/>
            </a:gs>
            <a:gs pos="100000">
              <a:srgbClr val="461E64"/>
            </a:gs>
          </a:gsLst>
          <a:lin ang="5400000" scaled="0"/>
        </a:gradFill>
        <a:ln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a:ln>
      </dgm:spPr>
      <dgm:t>
        <a:bodyPr/>
        <a:lstStyle/>
        <a:p>
          <a:pPr algn="ctr"/>
          <a:r>
            <a:rPr lang="es-EC" sz="2800" dirty="0" smtClean="0">
              <a:solidFill>
                <a:schemeClr val="bg1"/>
              </a:solidFill>
            </a:rPr>
            <a:t>31  RATIFICACIÓN DE INOCENCIA</a:t>
          </a:r>
          <a:r>
            <a:rPr lang="es-EC" sz="1700" dirty="0" smtClean="0">
              <a:solidFill>
                <a:schemeClr val="bg1"/>
              </a:solidFill>
            </a:rPr>
            <a:t> </a:t>
          </a:r>
          <a:endParaRPr lang="es-EC" sz="1700" dirty="0">
            <a:solidFill>
              <a:schemeClr val="bg1"/>
            </a:solidFill>
          </a:endParaRPr>
        </a:p>
      </dgm:t>
    </dgm:pt>
    <dgm:pt modelId="{29AD0C39-5A85-46B9-8702-E5CE8FD3DEFA}" type="parTrans" cxnId="{CD2BD92C-D478-42B3-8868-5A9B6B9342E1}">
      <dgm:prSet/>
      <dgm:spPr/>
      <dgm:t>
        <a:bodyPr/>
        <a:lstStyle/>
        <a:p>
          <a:endParaRPr lang="es-EC"/>
        </a:p>
      </dgm:t>
    </dgm:pt>
    <dgm:pt modelId="{871FC1F7-CD33-4ED3-AB7A-4C54B7A63B73}" type="sibTrans" cxnId="{CD2BD92C-D478-42B3-8868-5A9B6B9342E1}">
      <dgm:prSet/>
      <dgm:spPr/>
      <dgm:t>
        <a:bodyPr/>
        <a:lstStyle/>
        <a:p>
          <a:endParaRPr lang="es-EC"/>
        </a:p>
      </dgm:t>
    </dgm:pt>
    <dgm:pt modelId="{445950CA-27CF-415B-AA0C-E51F90B827BF}" type="pres">
      <dgm:prSet presAssocID="{371B1449-0B1F-42F9-BBD0-8E6F6165109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5228BF9-2FF0-438A-B6CE-AA9FEEB12877}" type="pres">
      <dgm:prSet presAssocID="{93BF4F88-18EE-46BC-A9F0-F460E2679820}" presName="composite" presStyleCnt="0"/>
      <dgm:spPr/>
    </dgm:pt>
    <dgm:pt modelId="{62B5D22C-5D23-4744-B2CB-7EFC959113C4}" type="pres">
      <dgm:prSet presAssocID="{93BF4F88-18EE-46BC-A9F0-F460E2679820}" presName="parTx" presStyleLbl="alignNode1" presStyleIdx="0" presStyleCnt="1" custLinFactNeighborY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E5669E8-63DC-4C58-9664-B6B8AD16A93A}" type="pres">
      <dgm:prSet presAssocID="{93BF4F88-18EE-46BC-A9F0-F460E2679820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FFB50C2-7FAA-4CB0-8437-B0E939659D54}" type="presOf" srcId="{371B1449-0B1F-42F9-BBD0-8E6F61651095}" destId="{445950CA-27CF-415B-AA0C-E51F90B827BF}" srcOrd="0" destOrd="0" presId="urn:microsoft.com/office/officeart/2005/8/layout/hList1"/>
    <dgm:cxn modelId="{BB4005E3-88EC-4027-BF9B-09B5D22EA0F7}" srcId="{371B1449-0B1F-42F9-BBD0-8E6F61651095}" destId="{93BF4F88-18EE-46BC-A9F0-F460E2679820}" srcOrd="0" destOrd="0" parTransId="{43241F12-5500-4716-90B5-3ADA0A11122A}" sibTransId="{DE5042C2-655C-486B-9B2D-652FDB69EA69}"/>
    <dgm:cxn modelId="{5CD894CA-0F66-4F20-87A8-FF8B9EB14ED0}" type="presOf" srcId="{505BC333-5628-454B-9030-EB32FEBF02D1}" destId="{7E5669E8-63DC-4C58-9664-B6B8AD16A93A}" srcOrd="0" destOrd="0" presId="urn:microsoft.com/office/officeart/2005/8/layout/hList1"/>
    <dgm:cxn modelId="{1C0F6EDB-5D9B-498E-B956-06C46DCC20C1}" type="presOf" srcId="{93BF4F88-18EE-46BC-A9F0-F460E2679820}" destId="{62B5D22C-5D23-4744-B2CB-7EFC959113C4}" srcOrd="0" destOrd="0" presId="urn:microsoft.com/office/officeart/2005/8/layout/hList1"/>
    <dgm:cxn modelId="{CD2BD92C-D478-42B3-8868-5A9B6B9342E1}" srcId="{93BF4F88-18EE-46BC-A9F0-F460E2679820}" destId="{505BC333-5628-454B-9030-EB32FEBF02D1}" srcOrd="0" destOrd="0" parTransId="{29AD0C39-5A85-46B9-8702-E5CE8FD3DEFA}" sibTransId="{871FC1F7-CD33-4ED3-AB7A-4C54B7A63B73}"/>
    <dgm:cxn modelId="{1969D596-EE69-4B0B-9FE7-7A2F131D7FAA}" type="presParOf" srcId="{445950CA-27CF-415B-AA0C-E51F90B827BF}" destId="{35228BF9-2FF0-438A-B6CE-AA9FEEB12877}" srcOrd="0" destOrd="0" presId="urn:microsoft.com/office/officeart/2005/8/layout/hList1"/>
    <dgm:cxn modelId="{4DF5BFCA-2B25-410C-82FA-6207D59355E8}" type="presParOf" srcId="{35228BF9-2FF0-438A-B6CE-AA9FEEB12877}" destId="{62B5D22C-5D23-4744-B2CB-7EFC959113C4}" srcOrd="0" destOrd="0" presId="urn:microsoft.com/office/officeart/2005/8/layout/hList1"/>
    <dgm:cxn modelId="{64648512-3FCE-49DB-933E-D6F20B11DACD}" type="presParOf" srcId="{35228BF9-2FF0-438A-B6CE-AA9FEEB12877}" destId="{7E5669E8-63DC-4C58-9664-B6B8AD16A93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6F005F-690D-48CF-9751-C5D7B962B85C}">
      <dsp:nvSpPr>
        <dsp:cNvPr id="0" name=""/>
        <dsp:cNvSpPr/>
      </dsp:nvSpPr>
      <dsp:spPr>
        <a:xfrm rot="5400000">
          <a:off x="4399232" y="-441394"/>
          <a:ext cx="419848" cy="140825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2200" kern="1200" dirty="0"/>
            <a:t>24</a:t>
          </a:r>
        </a:p>
      </dsp:txBody>
      <dsp:txXfrm rot="-5400000">
        <a:off x="3905030" y="73303"/>
        <a:ext cx="1387759" cy="378858"/>
      </dsp:txXfrm>
    </dsp:sp>
    <dsp:sp modelId="{EE9D596E-0A63-4702-9EDF-F468C11E1E08}">
      <dsp:nvSpPr>
        <dsp:cNvPr id="0" name=""/>
        <dsp:cNvSpPr/>
      </dsp:nvSpPr>
      <dsp:spPr>
        <a:xfrm>
          <a:off x="1464887" y="327"/>
          <a:ext cx="2440141" cy="52481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100000">
              <a:schemeClr val="bg2">
                <a:lumMod val="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/>
            <a:t>Indagación previa</a:t>
          </a:r>
        </a:p>
      </dsp:txBody>
      <dsp:txXfrm>
        <a:off x="1490506" y="25946"/>
        <a:ext cx="2388903" cy="473572"/>
      </dsp:txXfrm>
    </dsp:sp>
    <dsp:sp modelId="{2779E4BB-833C-4B2A-85E8-F07CCDCF269F}">
      <dsp:nvSpPr>
        <dsp:cNvPr id="0" name=""/>
        <dsp:cNvSpPr/>
      </dsp:nvSpPr>
      <dsp:spPr>
        <a:xfrm rot="5400000">
          <a:off x="4387259" y="121629"/>
          <a:ext cx="419848" cy="13843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2200" kern="1200" dirty="0"/>
            <a:t>7</a:t>
          </a:r>
        </a:p>
      </dsp:txBody>
      <dsp:txXfrm rot="-5400000">
        <a:off x="3905030" y="624354"/>
        <a:ext cx="1363813" cy="378858"/>
      </dsp:txXfrm>
    </dsp:sp>
    <dsp:sp modelId="{EADC1D1C-ECB0-4B89-AEDC-AD64CE6CDBD5}">
      <dsp:nvSpPr>
        <dsp:cNvPr id="0" name=""/>
        <dsp:cNvSpPr/>
      </dsp:nvSpPr>
      <dsp:spPr>
        <a:xfrm>
          <a:off x="1464887" y="551378"/>
          <a:ext cx="2440141" cy="524810"/>
        </a:xfrm>
        <a:prstGeom prst="roundRect">
          <a:avLst/>
        </a:prstGeom>
        <a:gradFill rotWithShape="0">
          <a:gsLst>
            <a:gs pos="0">
              <a:schemeClr val="accent5"/>
            </a:gs>
            <a:gs pos="100000">
              <a:schemeClr val="accent5">
                <a:lumMod val="7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/>
            <a:t>Instrucción Fiscal</a:t>
          </a:r>
        </a:p>
      </dsp:txBody>
      <dsp:txXfrm>
        <a:off x="1490506" y="576997"/>
        <a:ext cx="2388903" cy="473572"/>
      </dsp:txXfrm>
    </dsp:sp>
    <dsp:sp modelId="{CCD6372A-1E01-4705-A192-A13EA64F1F16}">
      <dsp:nvSpPr>
        <dsp:cNvPr id="0" name=""/>
        <dsp:cNvSpPr/>
      </dsp:nvSpPr>
      <dsp:spPr>
        <a:xfrm rot="5400000">
          <a:off x="4387259" y="672680"/>
          <a:ext cx="419848" cy="13843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2200" kern="1200" dirty="0"/>
            <a:t>4</a:t>
          </a:r>
        </a:p>
      </dsp:txBody>
      <dsp:txXfrm rot="-5400000">
        <a:off x="3905030" y="1175405"/>
        <a:ext cx="1363813" cy="378858"/>
      </dsp:txXfrm>
    </dsp:sp>
    <dsp:sp modelId="{31EFDBA9-D9A7-41B7-92D1-C996552A09CC}">
      <dsp:nvSpPr>
        <dsp:cNvPr id="0" name=""/>
        <dsp:cNvSpPr/>
      </dsp:nvSpPr>
      <dsp:spPr>
        <a:xfrm>
          <a:off x="1464887" y="1102429"/>
          <a:ext cx="2440141" cy="524810"/>
        </a:xfrm>
        <a:prstGeom prst="roundRect">
          <a:avLst/>
        </a:prstGeom>
        <a:gradFill rotWithShape="0">
          <a:gsLst>
            <a:gs pos="0">
              <a:schemeClr val="accent6">
                <a:lumMod val="75000"/>
              </a:schemeClr>
            </a:gs>
            <a:gs pos="100000">
              <a:srgbClr val="C00000"/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/>
            <a:t>Etapa intermedia</a:t>
          </a:r>
        </a:p>
      </dsp:txBody>
      <dsp:txXfrm>
        <a:off x="1490506" y="1128048"/>
        <a:ext cx="2388903" cy="473572"/>
      </dsp:txXfrm>
    </dsp:sp>
    <dsp:sp modelId="{CD3E6E64-D91C-4624-9292-6EB419E7CCC7}">
      <dsp:nvSpPr>
        <dsp:cNvPr id="0" name=""/>
        <dsp:cNvSpPr/>
      </dsp:nvSpPr>
      <dsp:spPr>
        <a:xfrm rot="5400000">
          <a:off x="4387259" y="1223731"/>
          <a:ext cx="419848" cy="13843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2200" kern="1200" dirty="0"/>
            <a:t>4</a:t>
          </a:r>
        </a:p>
      </dsp:txBody>
      <dsp:txXfrm rot="-5400000">
        <a:off x="3905030" y="1726456"/>
        <a:ext cx="1363813" cy="378858"/>
      </dsp:txXfrm>
    </dsp:sp>
    <dsp:sp modelId="{BBCEFA71-1DEB-4098-B890-1C1882B5B114}">
      <dsp:nvSpPr>
        <dsp:cNvPr id="0" name=""/>
        <dsp:cNvSpPr/>
      </dsp:nvSpPr>
      <dsp:spPr>
        <a:xfrm>
          <a:off x="1464887" y="1653480"/>
          <a:ext cx="2440141" cy="524810"/>
        </a:xfrm>
        <a:prstGeom prst="roundRect">
          <a:avLst/>
        </a:prstGeom>
        <a:gradFill rotWithShape="0">
          <a:gsLst>
            <a:gs pos="0">
              <a:schemeClr val="bg2">
                <a:lumMod val="50000"/>
              </a:schemeClr>
            </a:gs>
            <a:gs pos="100000">
              <a:schemeClr val="accent1"/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/>
            <a:t>Etapa de juicio</a:t>
          </a:r>
        </a:p>
      </dsp:txBody>
      <dsp:txXfrm>
        <a:off x="1490506" y="1679099"/>
        <a:ext cx="2388903" cy="473572"/>
      </dsp:txXfrm>
    </dsp:sp>
    <dsp:sp modelId="{C59D00DA-9B1C-4004-99A8-3FFBA165525A}">
      <dsp:nvSpPr>
        <dsp:cNvPr id="0" name=""/>
        <dsp:cNvSpPr/>
      </dsp:nvSpPr>
      <dsp:spPr>
        <a:xfrm rot="5400000">
          <a:off x="4387259" y="1774782"/>
          <a:ext cx="419848" cy="13843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2200" kern="1200" dirty="0"/>
            <a:t>3</a:t>
          </a:r>
        </a:p>
      </dsp:txBody>
      <dsp:txXfrm rot="-5400000">
        <a:off x="3905030" y="2277507"/>
        <a:ext cx="1363813" cy="378858"/>
      </dsp:txXfrm>
    </dsp:sp>
    <dsp:sp modelId="{EFFC5AE4-F82C-4E2C-85C7-1FC125544F8F}">
      <dsp:nvSpPr>
        <dsp:cNvPr id="0" name=""/>
        <dsp:cNvSpPr/>
      </dsp:nvSpPr>
      <dsp:spPr>
        <a:xfrm>
          <a:off x="1464887" y="2204531"/>
          <a:ext cx="2440141" cy="524810"/>
        </a:xfrm>
        <a:prstGeom prst="roundRect">
          <a:avLst/>
        </a:prstGeom>
        <a:gradFill rotWithShape="0">
          <a:gsLst>
            <a:gs pos="0">
              <a:schemeClr val="accent5"/>
            </a:gs>
            <a:gs pos="100000">
              <a:schemeClr val="accent5">
                <a:lumMod val="7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/>
            <a:t>Nulidad y apelación</a:t>
          </a:r>
        </a:p>
      </dsp:txBody>
      <dsp:txXfrm>
        <a:off x="1490506" y="2230150"/>
        <a:ext cx="2388903" cy="473572"/>
      </dsp:txXfrm>
    </dsp:sp>
    <dsp:sp modelId="{C628D8E8-9573-4F44-A458-94692CB934F7}">
      <dsp:nvSpPr>
        <dsp:cNvPr id="0" name=""/>
        <dsp:cNvSpPr/>
      </dsp:nvSpPr>
      <dsp:spPr>
        <a:xfrm rot="5400000">
          <a:off x="4387259" y="2325833"/>
          <a:ext cx="419848" cy="13843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2200" kern="1200" dirty="0"/>
            <a:t>6</a:t>
          </a:r>
        </a:p>
      </dsp:txBody>
      <dsp:txXfrm rot="-5400000">
        <a:off x="3905030" y="2828558"/>
        <a:ext cx="1363813" cy="378858"/>
      </dsp:txXfrm>
    </dsp:sp>
    <dsp:sp modelId="{4B8BCB49-06E2-4D74-9947-54F1FD907AD7}">
      <dsp:nvSpPr>
        <dsp:cNvPr id="0" name=""/>
        <dsp:cNvSpPr/>
      </dsp:nvSpPr>
      <dsp:spPr>
        <a:xfrm>
          <a:off x="1464887" y="2755582"/>
          <a:ext cx="2440141" cy="524810"/>
        </a:xfrm>
        <a:prstGeom prst="roundRect">
          <a:avLst/>
        </a:prstGeom>
        <a:gradFill rotWithShape="0">
          <a:gsLst>
            <a:gs pos="0">
              <a:schemeClr val="accent6">
                <a:lumMod val="75000"/>
              </a:schemeClr>
            </a:gs>
            <a:gs pos="100000">
              <a:srgbClr val="C00000"/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/>
            <a:t>Casación </a:t>
          </a:r>
        </a:p>
      </dsp:txBody>
      <dsp:txXfrm>
        <a:off x="1490506" y="2781201"/>
        <a:ext cx="2388903" cy="473572"/>
      </dsp:txXfrm>
    </dsp:sp>
    <dsp:sp modelId="{69BCB482-FE57-4BBB-AEF6-3353521EB053}">
      <dsp:nvSpPr>
        <dsp:cNvPr id="0" name=""/>
        <dsp:cNvSpPr/>
      </dsp:nvSpPr>
      <dsp:spPr>
        <a:xfrm rot="5400000">
          <a:off x="4387259" y="2876884"/>
          <a:ext cx="419848" cy="13843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2200" b="1" kern="1200" dirty="0"/>
            <a:t>48</a:t>
          </a:r>
          <a:endParaRPr lang="es-EC" sz="2200" kern="1200" dirty="0"/>
        </a:p>
      </dsp:txBody>
      <dsp:txXfrm rot="-5400000">
        <a:off x="3905030" y="3379609"/>
        <a:ext cx="1363813" cy="378858"/>
      </dsp:txXfrm>
    </dsp:sp>
    <dsp:sp modelId="{E75E07F9-0684-435D-8F50-56005D68BB3C}">
      <dsp:nvSpPr>
        <dsp:cNvPr id="0" name=""/>
        <dsp:cNvSpPr/>
      </dsp:nvSpPr>
      <dsp:spPr>
        <a:xfrm>
          <a:off x="1464887" y="3306633"/>
          <a:ext cx="2440141" cy="524810"/>
        </a:xfrm>
        <a:prstGeom prst="roundRect">
          <a:avLst/>
        </a:prstGeom>
        <a:gradFill rotWithShape="0">
          <a:gsLst>
            <a:gs pos="0">
              <a:srgbClr val="7030A0"/>
            </a:gs>
            <a:gs pos="100000">
              <a:srgbClr val="461E64"/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b="1" kern="1200" dirty="0"/>
            <a:t>TOTAL</a:t>
          </a:r>
          <a:endParaRPr lang="es-EC" sz="2000" kern="1200" dirty="0"/>
        </a:p>
      </dsp:txBody>
      <dsp:txXfrm>
        <a:off x="1490506" y="3332252"/>
        <a:ext cx="2388903" cy="4735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53FEAE-F46F-46EE-8695-ED598BC7FF2F}">
      <dsp:nvSpPr>
        <dsp:cNvPr id="0" name=""/>
        <dsp:cNvSpPr/>
      </dsp:nvSpPr>
      <dsp:spPr>
        <a:xfrm rot="5400000">
          <a:off x="2867867" y="-203962"/>
          <a:ext cx="720940" cy="131284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285750" lvl="1" indent="-285750" algn="r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3800" kern="1200" dirty="0" smtClean="0"/>
            <a:t>4</a:t>
          </a:r>
          <a:endParaRPr lang="es-EC" sz="3800" kern="1200" dirty="0"/>
        </a:p>
      </dsp:txBody>
      <dsp:txXfrm rot="-5400000">
        <a:off x="2571914" y="127184"/>
        <a:ext cx="1277654" cy="650554"/>
      </dsp:txXfrm>
    </dsp:sp>
    <dsp:sp modelId="{924FF9C3-FD26-45C3-8D61-D09B8CA3D15A}">
      <dsp:nvSpPr>
        <dsp:cNvPr id="0" name=""/>
        <dsp:cNvSpPr/>
      </dsp:nvSpPr>
      <dsp:spPr>
        <a:xfrm>
          <a:off x="862794" y="1873"/>
          <a:ext cx="1709119" cy="901175"/>
        </a:xfrm>
        <a:prstGeom prst="roundRect">
          <a:avLst/>
        </a:prstGeom>
        <a:gradFill rotWithShape="0">
          <a:gsLst>
            <a:gs pos="0">
              <a:srgbClr val="FFFF00"/>
            </a:gs>
            <a:gs pos="100000">
              <a:schemeClr val="accent4"/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>
              <a:solidFill>
                <a:schemeClr val="tx1">
                  <a:lumMod val="50000"/>
                  <a:lumOff val="50000"/>
                </a:schemeClr>
              </a:solidFill>
            </a:rPr>
            <a:t>Sentencias de Primer Nivel  (Tribunal Penal)</a:t>
          </a:r>
          <a:endParaRPr lang="es-EC" sz="1400" kern="1200" dirty="0">
            <a:solidFill>
              <a:schemeClr val="tx1">
                <a:lumMod val="50000"/>
                <a:lumOff val="50000"/>
              </a:schemeClr>
            </a:solidFill>
          </a:endParaRPr>
        </a:p>
      </dsp:txBody>
      <dsp:txXfrm>
        <a:off x="906786" y="45865"/>
        <a:ext cx="1621135" cy="813191"/>
      </dsp:txXfrm>
    </dsp:sp>
    <dsp:sp modelId="{4963DAF1-FFA8-43D8-A87D-76CD7EC1258C}">
      <dsp:nvSpPr>
        <dsp:cNvPr id="0" name=""/>
        <dsp:cNvSpPr/>
      </dsp:nvSpPr>
      <dsp:spPr>
        <a:xfrm rot="5400000">
          <a:off x="2867867" y="742271"/>
          <a:ext cx="720940" cy="131284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285750" lvl="1" indent="-285750" algn="r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3800" kern="1200" dirty="0" smtClean="0"/>
            <a:t>9</a:t>
          </a:r>
          <a:endParaRPr lang="es-EC" sz="3800" kern="1200" dirty="0"/>
        </a:p>
      </dsp:txBody>
      <dsp:txXfrm rot="-5400000">
        <a:off x="2571914" y="1073418"/>
        <a:ext cx="1277654" cy="650554"/>
      </dsp:txXfrm>
    </dsp:sp>
    <dsp:sp modelId="{94FC854E-4045-4C7D-8622-E79FB9C60806}">
      <dsp:nvSpPr>
        <dsp:cNvPr id="0" name=""/>
        <dsp:cNvSpPr/>
      </dsp:nvSpPr>
      <dsp:spPr>
        <a:xfrm>
          <a:off x="862794" y="948107"/>
          <a:ext cx="1709119" cy="901175"/>
        </a:xfrm>
        <a:prstGeom prst="roundRect">
          <a:avLst/>
        </a:prstGeom>
        <a:gradFill rotWithShape="0">
          <a:gsLst>
            <a:gs pos="0">
              <a:srgbClr val="FFC000"/>
            </a:gs>
            <a:gs pos="100000">
              <a:schemeClr val="accent3"/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solidFill>
                <a:schemeClr val="tx1">
                  <a:lumMod val="50000"/>
                  <a:lumOff val="50000"/>
                </a:schemeClr>
              </a:solidFill>
            </a:rPr>
            <a:t>Sentencias de Apelación (Corte Provincial)</a:t>
          </a:r>
          <a:endParaRPr lang="es-EC" sz="1400" kern="1200" dirty="0">
            <a:solidFill>
              <a:schemeClr val="tx1">
                <a:lumMod val="50000"/>
                <a:lumOff val="50000"/>
              </a:schemeClr>
            </a:solidFill>
          </a:endParaRPr>
        </a:p>
      </dsp:txBody>
      <dsp:txXfrm>
        <a:off x="906786" y="992099"/>
        <a:ext cx="1621135" cy="813191"/>
      </dsp:txXfrm>
    </dsp:sp>
    <dsp:sp modelId="{043E7343-8A65-4611-B453-B8E1968F79B8}">
      <dsp:nvSpPr>
        <dsp:cNvPr id="0" name=""/>
        <dsp:cNvSpPr/>
      </dsp:nvSpPr>
      <dsp:spPr>
        <a:xfrm rot="5400000">
          <a:off x="2867867" y="1688506"/>
          <a:ext cx="720940" cy="131284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285750" lvl="1" indent="-285750" algn="r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3800" kern="1200" dirty="0" smtClean="0"/>
            <a:t>10</a:t>
          </a:r>
          <a:endParaRPr lang="es-EC" sz="3800" kern="1200" dirty="0"/>
        </a:p>
      </dsp:txBody>
      <dsp:txXfrm rot="-5400000">
        <a:off x="2571914" y="2019653"/>
        <a:ext cx="1277654" cy="650554"/>
      </dsp:txXfrm>
    </dsp:sp>
    <dsp:sp modelId="{89A762DC-B553-48F6-9047-685AB9186242}">
      <dsp:nvSpPr>
        <dsp:cNvPr id="0" name=""/>
        <dsp:cNvSpPr/>
      </dsp:nvSpPr>
      <dsp:spPr>
        <a:xfrm>
          <a:off x="862794" y="1894341"/>
          <a:ext cx="1709119" cy="901175"/>
        </a:xfrm>
        <a:prstGeom prst="roundRect">
          <a:avLst/>
        </a:prstGeom>
        <a:gradFill rotWithShape="0">
          <a:gsLst>
            <a:gs pos="0">
              <a:srgbClr val="FF0000"/>
            </a:gs>
            <a:gs pos="100000">
              <a:schemeClr val="accent6">
                <a:lumMod val="7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solidFill>
                <a:schemeClr val="bg1"/>
              </a:solidFill>
            </a:rPr>
            <a:t>Sentencias de Casación  (Corte Nacional)</a:t>
          </a:r>
          <a:endParaRPr lang="es-EC" sz="1400" kern="1200" dirty="0">
            <a:solidFill>
              <a:schemeClr val="bg1"/>
            </a:solidFill>
          </a:endParaRPr>
        </a:p>
      </dsp:txBody>
      <dsp:txXfrm>
        <a:off x="906786" y="1938333"/>
        <a:ext cx="1621135" cy="813191"/>
      </dsp:txXfrm>
    </dsp:sp>
    <dsp:sp modelId="{DD9424FE-50E0-4833-9B38-F5E287D064E4}">
      <dsp:nvSpPr>
        <dsp:cNvPr id="0" name=""/>
        <dsp:cNvSpPr/>
      </dsp:nvSpPr>
      <dsp:spPr>
        <a:xfrm rot="5400000">
          <a:off x="2867867" y="2634740"/>
          <a:ext cx="720940" cy="131284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285750" lvl="1" indent="-285750" algn="r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3800" b="0" kern="1200" dirty="0" smtClean="0"/>
            <a:t>23</a:t>
          </a:r>
          <a:endParaRPr lang="es-EC" sz="3800" b="0" kern="1200" dirty="0"/>
        </a:p>
      </dsp:txBody>
      <dsp:txXfrm rot="-5400000">
        <a:off x="2571914" y="2965887"/>
        <a:ext cx="1277654" cy="650554"/>
      </dsp:txXfrm>
    </dsp:sp>
    <dsp:sp modelId="{1F60E5EC-52FD-4EC5-8884-9B9BE23F3BDB}">
      <dsp:nvSpPr>
        <dsp:cNvPr id="0" name=""/>
        <dsp:cNvSpPr/>
      </dsp:nvSpPr>
      <dsp:spPr>
        <a:xfrm>
          <a:off x="862794" y="2840576"/>
          <a:ext cx="1709119" cy="901175"/>
        </a:xfrm>
        <a:prstGeom prst="roundRect">
          <a:avLst/>
        </a:prstGeom>
        <a:gradFill rotWithShape="0">
          <a:gsLst>
            <a:gs pos="0">
              <a:schemeClr val="bg2">
                <a:lumMod val="50000"/>
              </a:schemeClr>
            </a:gs>
            <a:gs pos="100000">
              <a:schemeClr val="accent2"/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b="1" kern="1200" dirty="0" smtClean="0">
              <a:solidFill>
                <a:schemeClr val="bg1"/>
              </a:solidFill>
            </a:rPr>
            <a:t>TOTAL</a:t>
          </a:r>
          <a:endParaRPr lang="es-EC" sz="1400" kern="1200" dirty="0">
            <a:solidFill>
              <a:schemeClr val="bg1"/>
            </a:solidFill>
          </a:endParaRPr>
        </a:p>
      </dsp:txBody>
      <dsp:txXfrm>
        <a:off x="906786" y="2884568"/>
        <a:ext cx="1621135" cy="8131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5D22C-5D23-4744-B2CB-7EFC959113C4}">
      <dsp:nvSpPr>
        <dsp:cNvPr id="0" name=""/>
        <dsp:cNvSpPr/>
      </dsp:nvSpPr>
      <dsp:spPr>
        <a:xfrm>
          <a:off x="0" y="12753"/>
          <a:ext cx="5184710" cy="997253"/>
        </a:xfrm>
        <a:prstGeom prst="rect">
          <a:avLst/>
        </a:prstGeom>
        <a:gradFill rotWithShape="0">
          <a:gsLst>
            <a:gs pos="0">
              <a:schemeClr val="accent5">
                <a:lumMod val="75000"/>
              </a:schemeClr>
            </a:gs>
            <a:gs pos="100000">
              <a:schemeClr val="accent5">
                <a:lumMod val="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800" kern="1200" dirty="0" smtClean="0"/>
            <a:t>108 DECLARADOS CULPABLES</a:t>
          </a:r>
          <a:endParaRPr lang="es-EC" sz="2800" kern="1200" dirty="0"/>
        </a:p>
      </dsp:txBody>
      <dsp:txXfrm>
        <a:off x="0" y="12753"/>
        <a:ext cx="5184710" cy="997253"/>
      </dsp:txXfrm>
    </dsp:sp>
    <dsp:sp modelId="{7E5669E8-63DC-4C58-9664-B6B8AD16A93A}">
      <dsp:nvSpPr>
        <dsp:cNvPr id="0" name=""/>
        <dsp:cNvSpPr/>
      </dsp:nvSpPr>
      <dsp:spPr>
        <a:xfrm>
          <a:off x="0" y="1010006"/>
          <a:ext cx="5184710" cy="1141920"/>
        </a:xfrm>
        <a:prstGeom prst="rect">
          <a:avLst/>
        </a:prstGeom>
        <a:gradFill rotWithShape="0">
          <a:gsLst>
            <a:gs pos="0">
              <a:srgbClr val="7030A0"/>
            </a:gs>
            <a:gs pos="100000">
              <a:srgbClr val="461E64"/>
            </a:gs>
          </a:gsLst>
          <a:lin ang="5400000" scaled="0"/>
        </a:gradFill>
        <a:ln w="12700" cap="flat" cmpd="sng" algn="ctr"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prstDash val="solid"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2800" kern="1200" dirty="0" smtClean="0">
              <a:solidFill>
                <a:schemeClr val="bg1"/>
              </a:solidFill>
            </a:rPr>
            <a:t>31  RATIFICACIÓN DE INOCENCIA</a:t>
          </a:r>
          <a:r>
            <a:rPr lang="es-EC" sz="1700" kern="1200" dirty="0" smtClean="0">
              <a:solidFill>
                <a:schemeClr val="bg1"/>
              </a:solidFill>
            </a:rPr>
            <a:t> </a:t>
          </a:r>
          <a:endParaRPr lang="es-EC" sz="1700" kern="1200" dirty="0">
            <a:solidFill>
              <a:schemeClr val="bg1"/>
            </a:solidFill>
          </a:endParaRPr>
        </a:p>
      </dsp:txBody>
      <dsp:txXfrm>
        <a:off x="0" y="1010006"/>
        <a:ext cx="5184710" cy="11419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BB355E-D553-4ECB-BA70-6BB805736753}" type="datetimeFigureOut">
              <a:rPr lang="es-EC" smtClean="0"/>
              <a:pPr/>
              <a:t>27/01/2015</a:t>
            </a:fld>
            <a:endParaRPr lang="es-EC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C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0B0B4A-17DE-48EE-AFA4-4258C31DD760}" type="slidenum">
              <a:rPr lang="es-EC" smtClean="0"/>
              <a:pPr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93023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C42C9-DB16-4CF1-AACF-4D144B02872F}" type="slidenum">
              <a:rPr lang="es-EC" smtClean="0"/>
              <a:pPr/>
              <a:t>11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594326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B98F18-2771-4B37-A0D0-729010814BA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486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9B65D-F86F-4EBB-A5B8-7F513B3D86A4}" type="datetime1">
              <a:rPr lang="es-ES" smtClean="0"/>
              <a:pPr/>
              <a:t>27/01/2015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E49FF-CCA1-42E5-8F8E-5632AABCF4FF}" type="datetime1">
              <a:rPr lang="es-ES" smtClean="0"/>
              <a:pPr/>
              <a:t>27/01/2015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89570-9680-4FF0-A8AA-071209D40B35}" type="datetime1">
              <a:rPr lang="es-ES" smtClean="0"/>
              <a:pPr/>
              <a:t>27/01/2015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13B8C-EC56-46A0-8709-EB86CCD29849}" type="datetime1">
              <a:rPr lang="es-ES" smtClean="0"/>
              <a:pPr/>
              <a:t>27/01/2015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3EDBC-8111-4168-8305-FB4B9F9D73F2}" type="datetime1">
              <a:rPr lang="es-ES" smtClean="0"/>
              <a:pPr/>
              <a:t>27/01/2015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A535-791F-42D9-868E-A52FFF6548EC}" type="datetime1">
              <a:rPr lang="es-ES" smtClean="0"/>
              <a:pPr/>
              <a:t>27/01/2015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C99B9-76CD-4978-A81F-33D25902330F}" type="datetime1">
              <a:rPr lang="es-ES" smtClean="0"/>
              <a:pPr/>
              <a:t>27/01/2015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88B59-5C1C-4472-84DB-D07B69A0E654}" type="datetime1">
              <a:rPr lang="es-ES" smtClean="0"/>
              <a:pPr/>
              <a:t>27/01/2015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2A63C-6582-4D54-94F6-B84FC8B21EFD}" type="datetime1">
              <a:rPr lang="es-ES" smtClean="0"/>
              <a:pPr/>
              <a:t>27/01/2015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344CB-DBD8-405A-83C7-5E824134AA74}" type="datetime1">
              <a:rPr lang="es-ES" smtClean="0"/>
              <a:pPr/>
              <a:t>27/01/2015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9D9C7-01EC-4DDC-8DB3-78203486403E}" type="datetime1">
              <a:rPr lang="es-ES" smtClean="0"/>
              <a:pPr/>
              <a:t>27/01/2015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D29F-5A3B-4372-90E1-FBE25AD22ABF}" type="datetime1">
              <a:rPr lang="es-ES" smtClean="0"/>
              <a:pPr/>
              <a:t>27/01/2015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F2A8194-8A07-49FB-8CD3-3ABA475933C6}" type="datetime1">
              <a:rPr lang="es-ES" smtClean="0"/>
              <a:pPr/>
              <a:t>27/01/2015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F4DE0FF5-3AEF-494C-8AD5-59BAA1ABD33E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7" name="Imagen 6" descr="LOGOTIPO FGE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275" y="107576"/>
            <a:ext cx="1516308" cy="1161473"/>
          </a:xfrm>
          <a:prstGeom prst="rect">
            <a:avLst/>
          </a:prstGeom>
        </p:spPr>
      </p:pic>
      <p:pic>
        <p:nvPicPr>
          <p:cNvPr id="8" name="Imagen 7" descr="PARA DIAPOSITIVA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264265" y="5934965"/>
            <a:ext cx="19889435" cy="195782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C" sz="2800" b="1" dirty="0" smtClean="0">
                <a:latin typeface="Arial" pitchFamily="34" charset="0"/>
                <a:cs typeface="Arial" pitchFamily="34" charset="0"/>
              </a:rPr>
              <a:t>FISCALÍA GENERAL DEL ESTADO</a:t>
            </a:r>
          </a:p>
          <a:p>
            <a:pPr marL="0" indent="0" algn="ctr">
              <a:buNone/>
            </a:pPr>
            <a:endParaRPr lang="es-EC" sz="28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EC" sz="2800" b="1" dirty="0" smtClean="0">
                <a:latin typeface="Arial" pitchFamily="34" charset="0"/>
                <a:cs typeface="Arial" pitchFamily="34" charset="0"/>
              </a:rPr>
              <a:t>INFORME DE LABORES </a:t>
            </a:r>
          </a:p>
          <a:p>
            <a:pPr marL="0" indent="0" algn="ctr">
              <a:buNone/>
            </a:pPr>
            <a:endParaRPr lang="es-EC" sz="2800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EC" sz="2800" b="1" dirty="0" smtClean="0">
                <a:latin typeface="Arial" pitchFamily="34" charset="0"/>
                <a:cs typeface="Arial" pitchFamily="34" charset="0"/>
              </a:rPr>
              <a:t>2014</a:t>
            </a:r>
          </a:p>
          <a:p>
            <a:pPr marL="0" indent="0" algn="ctr">
              <a:buNone/>
            </a:pPr>
            <a:r>
              <a:rPr lang="es-EC" sz="2800" b="1" dirty="0">
                <a:latin typeface="Arial" pitchFamily="34" charset="0"/>
                <a:cs typeface="Arial" pitchFamily="34" charset="0"/>
              </a:rPr>
              <a:t>¡</a:t>
            </a:r>
            <a:r>
              <a:rPr lang="es-EC" sz="2800" b="1" dirty="0" smtClean="0">
                <a:latin typeface="Arial" pitchFamily="34" charset="0"/>
                <a:cs typeface="Arial" pitchFamily="34" charset="0"/>
              </a:rPr>
              <a:t>Impunidad, nunca más!</a:t>
            </a:r>
            <a:endParaRPr lang="es-EC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88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68724"/>
          </a:xfrm>
        </p:spPr>
        <p:txBody>
          <a:bodyPr/>
          <a:lstStyle/>
          <a:p>
            <a:r>
              <a:rPr lang="es-ES" sz="3200" dirty="0" smtClean="0"/>
              <a:t> </a:t>
            </a:r>
            <a:r>
              <a:rPr lang="es-ES" sz="3200" b="1" dirty="0" smtClean="0">
                <a:latin typeface="Arial" pitchFamily="34" charset="0"/>
                <a:cs typeface="Arial" pitchFamily="34" charset="0"/>
              </a:rPr>
              <a:t>Violencia de género</a:t>
            </a:r>
            <a:endParaRPr lang="es-EC" sz="3200" b="1" dirty="0">
              <a:solidFill>
                <a:schemeClr val="tx2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49275" y="1050878"/>
            <a:ext cx="8261350" cy="5807122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es-EC" sz="33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Conceptualmente </a:t>
            </a:r>
            <a:r>
              <a:rPr lang="es-EC" sz="33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consideramos los siguientes </a:t>
            </a:r>
            <a:r>
              <a:rPr lang="es-EC" sz="33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temas</a:t>
            </a:r>
          </a:p>
          <a:p>
            <a:pPr marL="1371600" lvl="3" indent="-457200" algn="just"/>
            <a:endParaRPr lang="es-EC" sz="270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3" indent="-457200" algn="just"/>
            <a:r>
              <a:rPr lang="es-EC" sz="27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DELITOS </a:t>
            </a:r>
            <a:r>
              <a:rPr lang="es-EC" sz="27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SEXUALES</a:t>
            </a:r>
          </a:p>
          <a:p>
            <a:pPr marL="0" indent="0" algn="just">
              <a:buNone/>
            </a:pPr>
            <a:r>
              <a:rPr lang="es-EC" sz="3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s-EC" sz="3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obtuvo sentencia condenatoria contra los responsables de la violación de </a:t>
            </a:r>
            <a:r>
              <a:rPr lang="es-EC" sz="3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Gabriela </a:t>
            </a:r>
            <a:r>
              <a:rPr lang="es-EC" sz="3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Díaz en Riobamba. </a:t>
            </a:r>
          </a:p>
          <a:p>
            <a:pPr marL="0" indent="0" algn="just">
              <a:buNone/>
            </a:pPr>
            <a:r>
              <a:rPr lang="es-EC" sz="3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26 de enero del 2015, </a:t>
            </a:r>
            <a:r>
              <a:rPr lang="es-EC" sz="3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El Oro un médico </a:t>
            </a:r>
            <a:r>
              <a:rPr lang="es-EC" sz="3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legista de la </a:t>
            </a:r>
            <a:r>
              <a:rPr lang="es-EC" sz="3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Fiscalía fue declarado culpable del delito de violación.</a:t>
            </a:r>
          </a:p>
          <a:p>
            <a:pPr marL="0" indent="0" algn="just">
              <a:buNone/>
            </a:pPr>
            <a:r>
              <a:rPr lang="es-EC" sz="33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delitos sexuales en el ámbito </a:t>
            </a:r>
            <a:r>
              <a:rPr lang="es-EC" sz="33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educativo</a:t>
            </a:r>
            <a:endParaRPr lang="es-EC" sz="33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es-EC" sz="3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obtuvo 6 </a:t>
            </a:r>
            <a:r>
              <a:rPr lang="es-EC" sz="3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sentencias condenatorias y 33 dictámenes acusatorios en proceso. </a:t>
            </a:r>
            <a:endParaRPr lang="es-EC" sz="33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es-EC" sz="3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abrieron investigaciones de denuncias </a:t>
            </a:r>
            <a:r>
              <a:rPr lang="es-EC" sz="3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referidas por el Ministerio de </a:t>
            </a:r>
            <a:r>
              <a:rPr lang="es-EC" sz="3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Educación.</a:t>
            </a:r>
          </a:p>
          <a:p>
            <a:pPr marL="0" indent="0" algn="just"/>
            <a:r>
              <a:rPr lang="es-EC" sz="3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estos delitos están detenidos varios procesados y se espera las audiencias de juzgamiento. </a:t>
            </a:r>
            <a:endParaRPr lang="es-EC" sz="3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6550" lvl="1" indent="0" algn="just"/>
            <a:r>
              <a:rPr lang="es-EC" sz="31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VIOLENCIA CONTRA LA MUJER E INTEGRANTES DEL NÚCLEO FAMILIAR</a:t>
            </a:r>
          </a:p>
          <a:p>
            <a:pPr marL="0" indent="0" algn="just">
              <a:buNone/>
            </a:pPr>
            <a:r>
              <a:rPr lang="es-EC" sz="3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Fiscalía tiene 32 </a:t>
            </a:r>
            <a:r>
              <a:rPr lang="es-EC" sz="3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unidades especializadas en violencia intrafamiliar y delitos </a:t>
            </a:r>
            <a:r>
              <a:rPr lang="es-EC" sz="3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sexuales </a:t>
            </a:r>
            <a:r>
              <a:rPr lang="es-EC" sz="3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las que se receptan testimonios anticipados y se realizan peritajes forenses, médico legales y </a:t>
            </a:r>
            <a:r>
              <a:rPr lang="es-EC" sz="3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psicológicos.  </a:t>
            </a:r>
            <a:endParaRPr lang="es-EC" dirty="0">
              <a:solidFill>
                <a:schemeClr val="tx2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10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5694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26635" y="159670"/>
            <a:ext cx="7993566" cy="606768"/>
          </a:xfrm>
        </p:spPr>
        <p:txBody>
          <a:bodyPr/>
          <a:lstStyle/>
          <a:p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/>
              <a:t/>
            </a:r>
            <a:br>
              <a:rPr lang="es-ES" sz="3200" dirty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/>
              <a:t/>
            </a:r>
            <a:br>
              <a:rPr lang="es-ES" sz="3200" dirty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/>
              <a:t/>
            </a:r>
            <a:br>
              <a:rPr lang="es-ES" sz="3200" dirty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/>
              <a:t/>
            </a:r>
            <a:br>
              <a:rPr lang="es-ES" sz="3200" dirty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/>
              <a:t/>
            </a:r>
            <a:br>
              <a:rPr lang="es-ES" sz="3200" dirty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/>
              <a:t/>
            </a:r>
            <a:br>
              <a:rPr lang="es-ES" sz="3200" dirty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/>
              <a:t/>
            </a:r>
            <a:br>
              <a:rPr lang="es-ES" sz="3200" dirty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/>
              <a:t/>
            </a:r>
            <a:br>
              <a:rPr lang="es-ES" sz="3200" dirty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/>
              <a:t/>
            </a:r>
            <a:br>
              <a:rPr lang="es-ES" sz="3200" dirty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/>
              <a:t/>
            </a:r>
            <a:br>
              <a:rPr lang="es-ES" sz="3200" dirty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/>
              <a:t/>
            </a:r>
            <a:br>
              <a:rPr lang="es-ES" sz="3200" dirty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/>
              <a:t/>
            </a:r>
            <a:br>
              <a:rPr lang="es-ES" sz="3200" dirty="0"/>
            </a:br>
            <a:r>
              <a:rPr lang="es-ES" sz="3200" dirty="0" smtClean="0"/>
              <a:t/>
            </a:r>
            <a:br>
              <a:rPr lang="es-ES" sz="3200" dirty="0" smtClean="0"/>
            </a:br>
            <a:r>
              <a:rPr lang="es-ES" sz="3200" dirty="0"/>
              <a:t/>
            </a:r>
            <a:br>
              <a:rPr lang="es-ES" sz="3200" dirty="0"/>
            </a:br>
            <a:r>
              <a:rPr lang="es-ES" sz="3200" dirty="0" smtClean="0"/>
              <a:t>    </a:t>
            </a:r>
            <a:r>
              <a:rPr lang="es-ES" sz="3200" b="1" dirty="0" smtClean="0">
                <a:latin typeface="Arial" pitchFamily="34" charset="0"/>
                <a:cs typeface="Arial" pitchFamily="34" charset="0"/>
              </a:rPr>
              <a:t>Violencia de género</a:t>
            </a:r>
            <a:endParaRPr lang="es-E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09574" y="957943"/>
            <a:ext cx="8391525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FEMICIDIO</a:t>
            </a:r>
            <a:endParaRPr lang="es-EC" sz="200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 el apoyo de la Asamblea Nacional se tipificó el delito de </a:t>
            </a:r>
            <a:r>
              <a:rPr lang="es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Femicidio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 Por este delito ya se obtuvo la primera sentencia a 25 años, en la Provincia de Chimborazo. </a:t>
            </a:r>
          </a:p>
          <a:p>
            <a:pPr algn="just"/>
            <a:endParaRPr lang="es-E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Actualmente, existen 20 casos que se investigan por </a:t>
            </a:r>
            <a:r>
              <a:rPr lang="es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femicidio</a:t>
            </a: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 se aplica el Protocolo para la investigación de las muertes violentas de mujeres por razones de género de ONU Mujeres.</a:t>
            </a:r>
          </a:p>
          <a:p>
            <a:pPr algn="just"/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Este año se crearán 12 Fiscalías Especializadas para enfrentar los delitos de violencia de género en las provincias de mayor incidencia.</a:t>
            </a:r>
          </a:p>
          <a:p>
            <a:pPr algn="just"/>
            <a:endParaRPr lang="es-E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Juzgamiento de asesinatos contra mujeres:</a:t>
            </a:r>
          </a:p>
          <a:p>
            <a:pPr algn="just"/>
            <a:endParaRPr lang="es-E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 ratificó la sentencia condenatoria por la muerte de Karina del Pozo a 25 años de reclusión mayor especial.</a:t>
            </a:r>
          </a:p>
          <a:p>
            <a:pPr lvl="1" algn="just">
              <a:buFont typeface="Arial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 obtuvo sentencia condenatoria en primera instancia por el caso Angélica Balladares.</a:t>
            </a:r>
          </a:p>
          <a:p>
            <a:pPr algn="just">
              <a:buFontTx/>
              <a:buChar char="-"/>
            </a:pPr>
            <a:endParaRPr lang="es-E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60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49275" y="335616"/>
            <a:ext cx="8042276" cy="535398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E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TRATA DE PERSONAS</a:t>
            </a:r>
            <a:endParaRPr lang="es-EC" sz="3200" b="1" dirty="0" smtClean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han obtenido 12 sentencias, lo que significa un  incremento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del55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de las sentencias 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obtenidas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respecto al año base que es el 2012. </a:t>
            </a:r>
          </a:p>
          <a:p>
            <a:pPr algn="just"/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2014 se logró la 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desarticulación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estructuras criminales dedicadas 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la trata de personas con fines de explotación sexual entre Colombia y Ecuador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caso ‘Emperador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’) y el inicio de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investigaciones especializadas binacionales. </a:t>
            </a:r>
            <a:endParaRPr lang="es-ES" sz="2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770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965557"/>
            <a:ext cx="9160263" cy="1096757"/>
          </a:xfrm>
        </p:spPr>
        <p:txBody>
          <a:bodyPr/>
          <a:lstStyle/>
          <a:p>
            <a:r>
              <a:rPr lang="es-ES" sz="3000" b="1" dirty="0" smtClean="0">
                <a:latin typeface="Arial" pitchFamily="34" charset="0"/>
                <a:cs typeface="Arial" pitchFamily="34" charset="0"/>
              </a:rPr>
              <a:t>DELITOS CONTRA LA ADMINISTRACIÓN PÚBLICA </a:t>
            </a:r>
            <a:endParaRPr lang="es-ES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49275" y="2248080"/>
            <a:ext cx="80422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La Fiscalía cuenta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con un nuevo modelo de gestión para el seguimiento y control de causas que tienen informes con indicios de responsabilidad penal de la Contraloría General del Estado, conforme lo anunciado en mayo de 2014.</a:t>
            </a:r>
          </a:p>
          <a:p>
            <a:pPr marL="457200" indent="-457200" algn="just">
              <a:buAutoNum type="arabicPeriod"/>
            </a:pP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AutoNum type="arabicPeriod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Este modelo permite en tiempo real controlar, evaluar y medir la eficiencia de las investigaciones a escala nacional. El sistema automatizado permite reducir en un 50% o más el tiempo de la investigación previa.</a:t>
            </a:r>
            <a:endParaRPr lang="es-ES" sz="2400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355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49275" y="1142249"/>
            <a:ext cx="8042276" cy="571575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s-E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E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Casos relevantes </a:t>
            </a:r>
            <a:r>
              <a:rPr lang="es-E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Delitos contra la Administración Pública:</a:t>
            </a:r>
          </a:p>
          <a:p>
            <a:pPr algn="just"/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Caso ‘Ex  Ministro </a:t>
            </a:r>
            <a:r>
              <a:rPr lang="es-E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 </a:t>
            </a:r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Deporte’ </a:t>
            </a:r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cuenta con </a:t>
            </a:r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 </a:t>
            </a:r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procesos: </a:t>
            </a:r>
            <a:r>
              <a:rPr lang="es-E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 sentencia </a:t>
            </a:r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condenatoria </a:t>
            </a:r>
            <a:r>
              <a:rPr lang="es-E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 6 autos de </a:t>
            </a:r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llamamiento </a:t>
            </a:r>
            <a:r>
              <a:rPr lang="es-E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juicio.</a:t>
            </a:r>
          </a:p>
          <a:p>
            <a:pPr algn="just"/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‘Alcalde </a:t>
            </a:r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Riobamba’, </a:t>
            </a:r>
            <a:r>
              <a:rPr lang="es-E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entencia </a:t>
            </a:r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condenatoria.</a:t>
            </a:r>
            <a:endParaRPr lang="es-E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Mientras que los casos del </a:t>
            </a:r>
            <a:r>
              <a:rPr lang="es-E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xalcalde </a:t>
            </a:r>
            <a:r>
              <a:rPr lang="es-E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Flavio </a:t>
            </a:r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Alfaro, del exalcalde de </a:t>
            </a:r>
            <a:r>
              <a:rPr lang="es-E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Tosagua</a:t>
            </a:r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 del alcalde de Manta cuentan con  </a:t>
            </a:r>
            <a:r>
              <a:rPr lang="es-E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Auto de llamamiento a </a:t>
            </a:r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juicio.</a:t>
            </a:r>
          </a:p>
          <a:p>
            <a:pPr algn="just"/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También los casos </a:t>
            </a:r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‘COFIEC’  </a:t>
            </a:r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 </a:t>
            </a:r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‘La </a:t>
            </a:r>
            <a:r>
              <a:rPr lang="es-E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Majadita</a:t>
            </a:r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’ </a:t>
            </a:r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están con llamados a juicio por peculado. </a:t>
            </a:r>
          </a:p>
          <a:p>
            <a:pPr algn="just"/>
            <a:r>
              <a:rPr lang="es-E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 ESTOS PROCESOS EL PERJUICIO </a:t>
            </a:r>
            <a:r>
              <a:rPr lang="es-E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ECONÓMICO PARA EL </a:t>
            </a:r>
            <a:r>
              <a:rPr lang="es-E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ESTADO SUPERA LOS 25 MILLONES DE DÓLARES Y LOS SENTENCIADOS DEBERÁN RESPONDER POR EL </a:t>
            </a:r>
            <a:r>
              <a:rPr lang="es-E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DAÑO.</a:t>
            </a:r>
            <a:endParaRPr lang="es-E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EC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987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286000" y="26233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sz="24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DELITOS CONTRA LA ADMINISTRACIÓN PÚBLICA </a:t>
            </a:r>
            <a:endParaRPr lang="es-EC" sz="2400" dirty="0">
              <a:solidFill>
                <a:srgbClr val="00B0F0"/>
              </a:solidFill>
            </a:endParaRPr>
          </a:p>
        </p:txBody>
      </p:sp>
      <p:pic>
        <p:nvPicPr>
          <p:cNvPr id="1026" name="Imagen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70075" y="1392072"/>
            <a:ext cx="5407025" cy="238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Imagen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4462818"/>
            <a:ext cx="32004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054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9275" y="377740"/>
            <a:ext cx="8042276" cy="754869"/>
          </a:xfrm>
        </p:spPr>
        <p:txBody>
          <a:bodyPr/>
          <a:lstStyle/>
          <a:p>
            <a:r>
              <a:rPr lang="es-EC" sz="3200" b="1" dirty="0" smtClean="0">
                <a:latin typeface="Arial" pitchFamily="34" charset="0"/>
                <a:cs typeface="Arial" pitchFamily="34" charset="0"/>
              </a:rPr>
              <a:t>Lavado de activos</a:t>
            </a:r>
            <a:endParaRPr lang="es-EC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49275" y="1448373"/>
            <a:ext cx="8042276" cy="5029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C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 resolución del 17 de octubre del 2014 se creó la </a:t>
            </a:r>
            <a:r>
              <a:rPr lang="es-EC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Unidad de Lavado de Activos en el caso de dos bancos del país. </a:t>
            </a:r>
            <a:r>
              <a:rPr lang="es-EC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También se </a:t>
            </a:r>
            <a:r>
              <a:rPr lang="es-EC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consolidó </a:t>
            </a:r>
            <a:r>
              <a:rPr lang="es-EC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 </a:t>
            </a:r>
            <a:r>
              <a:rPr lang="es-EC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equipo con las Superintendencias de Bancos, de Compañías, de Economía Popular y Solidaria, con el Servicio Nacional de Aduanas, el SRI, la Unidad de Lavado de Activos de Policía Nacional y la Unidad de Análisis Financiero. </a:t>
            </a:r>
            <a:endParaRPr lang="es-EC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C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Este año también se integrarán los oficiales de cumplimiento del sistema financiero privado  de dos bancos del país.</a:t>
            </a:r>
            <a:endParaRPr lang="es-EC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C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</a:t>
            </a:r>
            <a:r>
              <a:rPr lang="es-EC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Fiscalía, </a:t>
            </a:r>
            <a:r>
              <a:rPr lang="es-EC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 autorización </a:t>
            </a:r>
            <a:r>
              <a:rPr lang="es-EC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judicial, ha retenido 57 </a:t>
            </a:r>
            <a:r>
              <a:rPr lang="es-EC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millones de dólares que provienen de exportaciones irregulares hacia Venezuela, mal utilizando el sistema SUCRE. </a:t>
            </a:r>
          </a:p>
          <a:p>
            <a:pPr algn="just"/>
            <a:r>
              <a:rPr lang="es-EC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 Guayaquil se tramita el caso Fondo Global de Construcciones, en el que se articulan varias de las exportaciones irregulares a Venezuela. </a:t>
            </a:r>
          </a:p>
          <a:p>
            <a:pPr>
              <a:buNone/>
            </a:pPr>
            <a:r>
              <a:rPr lang="es-EC" sz="2000" dirty="0" smtClean="0">
                <a:latin typeface="Arial" pitchFamily="34" charset="0"/>
                <a:cs typeface="Arial" pitchFamily="34" charset="0"/>
              </a:rPr>
              <a:t>				</a:t>
            </a:r>
            <a:endParaRPr lang="es-EC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967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2475" y="390812"/>
            <a:ext cx="8059312" cy="1447800"/>
          </a:xfrm>
        </p:spPr>
        <p:txBody>
          <a:bodyPr/>
          <a:lstStyle/>
          <a:p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3200" b="1" dirty="0" smtClean="0">
                <a:latin typeface="Arial" pitchFamily="34" charset="0"/>
                <a:cs typeface="Arial" pitchFamily="34" charset="0"/>
              </a:rPr>
              <a:t>          </a:t>
            </a:r>
            <a:br>
              <a:rPr lang="es-ES" sz="3200" b="1" dirty="0" smtClean="0">
                <a:latin typeface="Arial" pitchFamily="34" charset="0"/>
                <a:cs typeface="Arial" pitchFamily="34" charset="0"/>
              </a:rPr>
            </a:br>
            <a:r>
              <a:rPr lang="es-ES" sz="3200" b="1" dirty="0">
                <a:latin typeface="Arial" pitchFamily="34" charset="0"/>
                <a:cs typeface="Arial" pitchFamily="34" charset="0"/>
              </a:rPr>
              <a:t/>
            </a:r>
            <a:br>
              <a:rPr lang="es-ES" sz="3200" b="1" dirty="0">
                <a:latin typeface="Arial" pitchFamily="34" charset="0"/>
                <a:cs typeface="Arial" pitchFamily="34" charset="0"/>
              </a:rPr>
            </a:br>
            <a:r>
              <a:rPr lang="es-ES" sz="3200" b="1" dirty="0" smtClean="0">
                <a:latin typeface="Arial" pitchFamily="34" charset="0"/>
                <a:cs typeface="Arial" pitchFamily="34" charset="0"/>
              </a:rPr>
              <a:t>                    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s-ES" sz="3200" b="1" dirty="0" smtClean="0">
                <a:latin typeface="Arial" pitchFamily="34" charset="0"/>
                <a:cs typeface="Arial" pitchFamily="34" charset="0"/>
              </a:rPr>
              <a:t>Acciones contra </a:t>
            </a:r>
            <a:r>
              <a:rPr lang="es-ES" sz="3200" b="1" dirty="0">
                <a:latin typeface="Arial" pitchFamily="34" charset="0"/>
                <a:cs typeface="Arial" pitchFamily="34" charset="0"/>
              </a:rPr>
              <a:t>la delincuencia organizada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2000" b="1" dirty="0" smtClean="0">
                <a:latin typeface="Arial" pitchFamily="34" charset="0"/>
                <a:cs typeface="Arial" pitchFamily="34" charset="0"/>
              </a:rPr>
            </a:br>
            <a:r>
              <a:rPr lang="es-ES" sz="3200" b="1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es-ES" sz="3200" b="1" dirty="0" smtClean="0">
                <a:latin typeface="Arial" pitchFamily="34" charset="0"/>
                <a:cs typeface="Arial" pitchFamily="34" charset="0"/>
              </a:rPr>
            </a:br>
            <a:endParaRPr lang="en-US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2475" y="1047750"/>
            <a:ext cx="8077199" cy="503915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spcBef>
                <a:spcPts val="0"/>
              </a:spcBef>
              <a:buNone/>
            </a:pPr>
            <a:endParaRPr lang="es-EC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r>
              <a:rPr lang="es-EC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 realizaron operativos conjuntos con el Ministerio del Interior como los denominados ‘Eslabón’ y ‘Avalancha’ contra agrupaciones delictivas dedicadas a narcotráfico, </a:t>
            </a:r>
            <a:r>
              <a:rPr lang="es-EC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sicariato</a:t>
            </a:r>
            <a:r>
              <a:rPr lang="es-EC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asalto a blindados, robo, lavado de activos, tenencia de armas y otros. </a:t>
            </a:r>
          </a:p>
          <a:p>
            <a:pPr marL="0" indent="0" algn="just">
              <a:spcBef>
                <a:spcPts val="0"/>
              </a:spcBef>
              <a:buNone/>
            </a:pPr>
            <a:endParaRPr lang="es-EC" sz="2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r>
              <a:rPr lang="es-EC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 incautaron toneladas de droga, avionetas, vehículos, armas y otras evidencias. Estos casos son judicializados.</a:t>
            </a:r>
          </a:p>
          <a:p>
            <a:pPr algn="just">
              <a:spcBef>
                <a:spcPts val="0"/>
              </a:spcBef>
            </a:pPr>
            <a:endParaRPr lang="es-EC" sz="2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r>
              <a:rPr lang="es-EC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 el operativo ‘Medusa’ se rescató a 72 víctimas de una red internacional de tráfico y trata de personas con fines de explotación sexual. </a:t>
            </a:r>
          </a:p>
          <a:p>
            <a:pPr algn="just">
              <a:spcBef>
                <a:spcPts val="0"/>
              </a:spcBef>
              <a:buNone/>
            </a:pPr>
            <a:endParaRPr lang="es-EC" sz="2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</a:pPr>
            <a:r>
              <a:rPr lang="es-EC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 materia de </a:t>
            </a:r>
            <a:r>
              <a:rPr lang="es-EC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microtráfico</a:t>
            </a:r>
            <a:r>
              <a:rPr lang="es-EC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se realizaron operativos para atacar esta actividad delictiva que afecta a la sociedad en general y en particular a las familias.</a:t>
            </a:r>
          </a:p>
          <a:p>
            <a:pPr algn="just">
              <a:spcBef>
                <a:spcPts val="0"/>
              </a:spcBef>
            </a:pPr>
            <a:endParaRPr lang="es-EC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327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51630" y="202903"/>
            <a:ext cx="7192370" cy="910381"/>
          </a:xfrm>
        </p:spPr>
        <p:txBody>
          <a:bodyPr/>
          <a:lstStyle/>
          <a:p>
            <a:r>
              <a:rPr lang="es-ES" sz="2400" b="1" dirty="0" smtClean="0">
                <a:latin typeface="Arial" pitchFamily="34" charset="0"/>
                <a:cs typeface="Arial" pitchFamily="34" charset="0"/>
              </a:rPr>
              <a:t> Sobre personas desaparecidas </a:t>
            </a:r>
            <a:endParaRPr lang="es-E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818866" y="1255594"/>
            <a:ext cx="799059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La Fiscalía Especializada  en Investigación de Personas Desaparecidas se consolidó en enero del 2014. </a:t>
            </a:r>
          </a:p>
          <a:p>
            <a:pPr algn="just"/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Se resolvió el 93% de 19.515 denuncias por desapariciones. Se determinó que la causa principal es la desaparición voluntaria, principalmente en la población adolescente. </a:t>
            </a:r>
          </a:p>
          <a:p>
            <a:pPr algn="just"/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El 7 % restante corresponde a 1.365 personas, a quienes aún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se busca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conjuntamente con la Unidad Especializada de Fiscalía y la DINASED. </a:t>
            </a:r>
          </a:p>
          <a:p>
            <a:pPr algn="just"/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890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3214" y="1600201"/>
            <a:ext cx="8042276" cy="4343400"/>
          </a:xfrm>
        </p:spPr>
        <p:txBody>
          <a:bodyPr/>
          <a:lstStyle/>
          <a:p>
            <a:pPr algn="just"/>
            <a:r>
              <a:rPr lang="es-E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Las provincias con mayor índice de desapariciones </a:t>
            </a:r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son </a:t>
            </a:r>
            <a:r>
              <a:rPr lang="es-E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Pichincha, Guayas, Azuay y Manabí. </a:t>
            </a:r>
          </a:p>
          <a:p>
            <a:pPr algn="just"/>
            <a:r>
              <a:rPr lang="es-E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 miras a articular a varios organismos del Estado se publicó la </a:t>
            </a:r>
            <a:r>
              <a:rPr lang="es-E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Estrategia de Atención Integral para Enfrentar la Situación de Personas Desaparecidas en Ecuador</a:t>
            </a:r>
            <a:r>
              <a:rPr lang="es-E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como un instrumento metodológico y de </a:t>
            </a:r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cumplimiento obligatorio</a:t>
            </a:r>
            <a:r>
              <a:rPr lang="es-E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E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Además </a:t>
            </a:r>
            <a:r>
              <a:rPr lang="es-E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 publicó </a:t>
            </a:r>
            <a:r>
              <a:rPr lang="es-E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 el Registro Oficial varios protocolos sobre esta temática. </a:t>
            </a:r>
          </a:p>
          <a:p>
            <a:endParaRPr lang="es-EC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798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052151"/>
          </a:xfrm>
        </p:spPr>
        <p:txBody>
          <a:bodyPr/>
          <a:lstStyle/>
          <a:p>
            <a:r>
              <a:rPr lang="es-EC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C" sz="3200" b="1" dirty="0" smtClean="0">
                <a:latin typeface="Arial" pitchFamily="34" charset="0"/>
                <a:cs typeface="Arial" pitchFamily="34" charset="0"/>
              </a:rPr>
            </a:br>
            <a:r>
              <a:rPr lang="es-EC" sz="3200" b="1" dirty="0">
                <a:latin typeface="Arial" pitchFamily="34" charset="0"/>
                <a:cs typeface="Arial" pitchFamily="34" charset="0"/>
              </a:rPr>
              <a:t/>
            </a:r>
            <a:br>
              <a:rPr lang="es-EC" sz="3200" b="1" dirty="0">
                <a:latin typeface="Arial" pitchFamily="34" charset="0"/>
                <a:cs typeface="Arial" pitchFamily="34" charset="0"/>
              </a:rPr>
            </a:br>
            <a:r>
              <a:rPr lang="es-EC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C" sz="3200" b="1" dirty="0" smtClean="0">
                <a:latin typeface="Arial" pitchFamily="34" charset="0"/>
                <a:cs typeface="Arial" pitchFamily="34" charset="0"/>
              </a:rPr>
            </a:br>
            <a:r>
              <a:rPr lang="es-EC" sz="3200" b="1" dirty="0">
                <a:latin typeface="Arial" pitchFamily="34" charset="0"/>
                <a:cs typeface="Arial" pitchFamily="34" charset="0"/>
              </a:rPr>
              <a:t/>
            </a:r>
            <a:br>
              <a:rPr lang="es-EC" sz="3200" b="1" dirty="0">
                <a:latin typeface="Arial" pitchFamily="34" charset="0"/>
                <a:cs typeface="Arial" pitchFamily="34" charset="0"/>
              </a:rPr>
            </a:br>
            <a:r>
              <a:rPr lang="es-EC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C" sz="3200" b="1" dirty="0" smtClean="0">
                <a:latin typeface="Arial" pitchFamily="34" charset="0"/>
                <a:cs typeface="Arial" pitchFamily="34" charset="0"/>
              </a:rPr>
            </a:br>
            <a:r>
              <a:rPr lang="es-EC" sz="3200" b="1" dirty="0">
                <a:latin typeface="Arial" pitchFamily="34" charset="0"/>
                <a:cs typeface="Arial" pitchFamily="34" charset="0"/>
              </a:rPr>
              <a:t/>
            </a:r>
            <a:br>
              <a:rPr lang="es-EC" sz="3200" b="1" dirty="0">
                <a:latin typeface="Arial" pitchFamily="34" charset="0"/>
                <a:cs typeface="Arial" pitchFamily="34" charset="0"/>
              </a:rPr>
            </a:br>
            <a:r>
              <a:rPr lang="es-EC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C" sz="3200" b="1" dirty="0" smtClean="0">
                <a:latin typeface="Arial" pitchFamily="34" charset="0"/>
                <a:cs typeface="Arial" pitchFamily="34" charset="0"/>
              </a:rPr>
            </a:br>
            <a:r>
              <a:rPr lang="es-EC" sz="3200" b="1" dirty="0">
                <a:latin typeface="Arial" pitchFamily="34" charset="0"/>
                <a:cs typeface="Arial" pitchFamily="34" charset="0"/>
              </a:rPr>
              <a:t/>
            </a:r>
            <a:br>
              <a:rPr lang="es-EC" sz="3200" b="1" dirty="0">
                <a:latin typeface="Arial" pitchFamily="34" charset="0"/>
                <a:cs typeface="Arial" pitchFamily="34" charset="0"/>
              </a:rPr>
            </a:br>
            <a:r>
              <a:rPr lang="es-EC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C" sz="3200" b="1" dirty="0" smtClean="0">
                <a:latin typeface="Arial" pitchFamily="34" charset="0"/>
                <a:cs typeface="Arial" pitchFamily="34" charset="0"/>
              </a:rPr>
            </a:br>
            <a:r>
              <a:rPr lang="es-EC" sz="3200" b="1" dirty="0">
                <a:latin typeface="Arial" pitchFamily="34" charset="0"/>
                <a:cs typeface="Arial" pitchFamily="34" charset="0"/>
              </a:rPr>
              <a:t/>
            </a:r>
            <a:br>
              <a:rPr lang="es-EC" sz="3200" b="1" dirty="0">
                <a:latin typeface="Arial" pitchFamily="34" charset="0"/>
                <a:cs typeface="Arial" pitchFamily="34" charset="0"/>
              </a:rPr>
            </a:br>
            <a:r>
              <a:rPr lang="es-EC" sz="3200" b="1" dirty="0" smtClean="0">
                <a:latin typeface="Arial" pitchFamily="34" charset="0"/>
                <a:cs typeface="Arial" pitchFamily="34" charset="0"/>
              </a:rPr>
              <a:t>										</a:t>
            </a:r>
            <a:br>
              <a:rPr lang="es-EC" sz="3200" b="1" dirty="0" smtClean="0">
                <a:latin typeface="Arial" pitchFamily="34" charset="0"/>
                <a:cs typeface="Arial" pitchFamily="34" charset="0"/>
              </a:rPr>
            </a:br>
            <a:r>
              <a:rPr lang="es-EC" sz="3200" b="1" dirty="0" smtClean="0">
                <a:latin typeface="Arial" pitchFamily="34" charset="0"/>
                <a:cs typeface="Arial" pitchFamily="34" charset="0"/>
              </a:rPr>
              <a:t>ÍNDICE</a:t>
            </a:r>
            <a:r>
              <a:rPr lang="es-EC" sz="3200" b="1" dirty="0">
                <a:latin typeface="Arial" pitchFamily="34" charset="0"/>
                <a:cs typeface="Arial" pitchFamily="34" charset="0"/>
              </a:rPr>
              <a:t/>
            </a:r>
            <a:br>
              <a:rPr lang="es-EC" sz="3200" b="1" dirty="0">
                <a:latin typeface="Arial" pitchFamily="34" charset="0"/>
                <a:cs typeface="Arial" pitchFamily="34" charset="0"/>
              </a:rPr>
            </a:br>
            <a:endParaRPr lang="es-EC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49275" y="1159727"/>
            <a:ext cx="8042276" cy="5418494"/>
          </a:xfrm>
        </p:spPr>
        <p:txBody>
          <a:bodyPr>
            <a:normAutofit fontScale="2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s-EC" sz="6600" b="1" dirty="0" smtClean="0">
                <a:latin typeface="Arial" pitchFamily="34" charset="0"/>
                <a:cs typeface="Arial" pitchFamily="34" charset="0"/>
              </a:rPr>
              <a:t>1.- Audiencias </a:t>
            </a:r>
            <a:r>
              <a:rPr lang="es-EC" sz="6600" b="1" dirty="0">
                <a:latin typeface="Arial" pitchFamily="34" charset="0"/>
                <a:cs typeface="Arial" pitchFamily="34" charset="0"/>
              </a:rPr>
              <a:t>de Casación, Revisión y Solicitudes de </a:t>
            </a:r>
            <a:r>
              <a:rPr lang="es-EC" sz="6600" b="1" dirty="0" smtClean="0">
                <a:latin typeface="Arial" pitchFamily="34" charset="0"/>
                <a:cs typeface="Arial" pitchFamily="34" charset="0"/>
              </a:rPr>
              <a:t>Extradición</a:t>
            </a:r>
          </a:p>
          <a:p>
            <a:pPr>
              <a:buFont typeface="Arial" pitchFamily="34" charset="0"/>
              <a:buChar char="•"/>
            </a:pPr>
            <a:r>
              <a:rPr lang="es-EC" sz="6600" b="1" dirty="0" smtClean="0">
                <a:latin typeface="Arial" pitchFamily="34" charset="0"/>
                <a:cs typeface="Arial" pitchFamily="34" charset="0"/>
              </a:rPr>
              <a:t>2.- Audiencias </a:t>
            </a:r>
            <a:r>
              <a:rPr lang="es-EC" sz="6600" b="1" dirty="0">
                <a:latin typeface="Arial" pitchFamily="34" charset="0"/>
                <a:cs typeface="Arial" pitchFamily="34" charset="0"/>
              </a:rPr>
              <a:t>de Fuero de Corte </a:t>
            </a:r>
            <a:r>
              <a:rPr lang="es-EC" sz="6600" b="1" dirty="0" smtClean="0">
                <a:latin typeface="Arial" pitchFamily="34" charset="0"/>
                <a:cs typeface="Arial" pitchFamily="34" charset="0"/>
              </a:rPr>
              <a:t>Nacional</a:t>
            </a:r>
            <a:r>
              <a:rPr lang="es-EC" sz="6400" b="1" dirty="0" smtClean="0">
                <a:latin typeface="Arial" pitchFamily="34" charset="0"/>
                <a:cs typeface="Arial" pitchFamily="34" charset="0"/>
              </a:rPr>
              <a:t> de Justicia</a:t>
            </a:r>
          </a:p>
          <a:p>
            <a:r>
              <a:rPr lang="es-EC" sz="6600" b="1" dirty="0" smtClean="0">
                <a:latin typeface="Arial" pitchFamily="34" charset="0"/>
                <a:cs typeface="Arial" pitchFamily="34" charset="0"/>
              </a:rPr>
              <a:t>3.- Audiencias sin Fuero de Corte Nacional de Justicia</a:t>
            </a:r>
          </a:p>
          <a:p>
            <a:r>
              <a:rPr lang="es-EC" sz="6600" b="1" dirty="0" smtClean="0">
                <a:latin typeface="Arial" pitchFamily="34" charset="0"/>
                <a:cs typeface="Arial" pitchFamily="34" charset="0"/>
              </a:rPr>
              <a:t>4.- </a:t>
            </a:r>
            <a:r>
              <a:rPr lang="es-EC" sz="6600" b="1" dirty="0">
                <a:latin typeface="Arial" pitchFamily="34" charset="0"/>
                <a:cs typeface="Arial" pitchFamily="34" charset="0"/>
              </a:rPr>
              <a:t>Impulso a la investigación científica</a:t>
            </a:r>
          </a:p>
          <a:p>
            <a:r>
              <a:rPr lang="es-EC" sz="6600" b="1" dirty="0" smtClean="0">
                <a:latin typeface="Arial" pitchFamily="34" charset="0"/>
                <a:cs typeface="Arial" pitchFamily="34" charset="0"/>
              </a:rPr>
              <a:t>5.- Casos 30S</a:t>
            </a:r>
          </a:p>
          <a:p>
            <a:r>
              <a:rPr lang="es-EC" sz="6600" b="1" dirty="0" smtClean="0">
                <a:latin typeface="Arial" pitchFamily="34" charset="0"/>
                <a:cs typeface="Arial" pitchFamily="34" charset="0"/>
              </a:rPr>
              <a:t>6.-</a:t>
            </a:r>
            <a:r>
              <a:rPr lang="es-ES" sz="6600" b="1" dirty="0" smtClean="0">
                <a:latin typeface="Arial" pitchFamily="34" charset="0"/>
                <a:cs typeface="Arial" pitchFamily="34" charset="0"/>
              </a:rPr>
              <a:t> Violencia </a:t>
            </a:r>
            <a:r>
              <a:rPr lang="es-ES" sz="6600" b="1" dirty="0">
                <a:latin typeface="Arial" pitchFamily="34" charset="0"/>
                <a:cs typeface="Arial" pitchFamily="34" charset="0"/>
              </a:rPr>
              <a:t>de G</a:t>
            </a:r>
            <a:r>
              <a:rPr lang="es-ES" sz="6600" b="1" dirty="0" smtClean="0">
                <a:latin typeface="Arial" pitchFamily="34" charset="0"/>
                <a:cs typeface="Arial" pitchFamily="34" charset="0"/>
              </a:rPr>
              <a:t>énero</a:t>
            </a:r>
          </a:p>
          <a:p>
            <a:r>
              <a:rPr lang="es-ES" sz="6600" b="1" dirty="0" smtClean="0">
                <a:latin typeface="Arial" pitchFamily="34" charset="0"/>
                <a:cs typeface="Arial" pitchFamily="34" charset="0"/>
              </a:rPr>
              <a:t>7.- Trata de Personas</a:t>
            </a:r>
          </a:p>
          <a:p>
            <a:r>
              <a:rPr lang="es-ES" sz="6600" b="1" dirty="0">
                <a:latin typeface="Arial" pitchFamily="34" charset="0"/>
                <a:cs typeface="Arial" pitchFamily="34" charset="0"/>
              </a:rPr>
              <a:t>8</a:t>
            </a:r>
            <a:r>
              <a:rPr lang="es-ES" sz="6600" b="1" dirty="0" smtClean="0">
                <a:latin typeface="Arial" pitchFamily="34" charset="0"/>
                <a:cs typeface="Arial" pitchFamily="34" charset="0"/>
              </a:rPr>
              <a:t>.- Delitos contra la Administración Pública</a:t>
            </a:r>
          </a:p>
          <a:p>
            <a:r>
              <a:rPr lang="es-EC" sz="6600" b="1" dirty="0">
                <a:latin typeface="Arial" pitchFamily="34" charset="0"/>
                <a:cs typeface="Arial" pitchFamily="34" charset="0"/>
              </a:rPr>
              <a:t>9</a:t>
            </a:r>
            <a:r>
              <a:rPr lang="es-EC" sz="6600" b="1" dirty="0" smtClean="0">
                <a:latin typeface="Arial" pitchFamily="34" charset="0"/>
                <a:cs typeface="Arial" pitchFamily="34" charset="0"/>
              </a:rPr>
              <a:t>.- </a:t>
            </a:r>
            <a:r>
              <a:rPr lang="es-EC" sz="6600" b="1" dirty="0">
                <a:latin typeface="Arial" pitchFamily="34" charset="0"/>
                <a:cs typeface="Arial" pitchFamily="34" charset="0"/>
              </a:rPr>
              <a:t>Lavado de </a:t>
            </a:r>
            <a:r>
              <a:rPr lang="es-EC" sz="6600" b="1" dirty="0" smtClean="0">
                <a:latin typeface="Arial" pitchFamily="34" charset="0"/>
                <a:cs typeface="Arial" pitchFamily="34" charset="0"/>
              </a:rPr>
              <a:t>activos</a:t>
            </a:r>
          </a:p>
          <a:p>
            <a:r>
              <a:rPr lang="es-ES" sz="6600" b="1" dirty="0" smtClean="0">
                <a:latin typeface="Arial" pitchFamily="34" charset="0"/>
                <a:cs typeface="Arial" pitchFamily="34" charset="0"/>
              </a:rPr>
              <a:t>10.- Acciones </a:t>
            </a:r>
            <a:r>
              <a:rPr lang="es-ES" sz="6600" b="1" dirty="0">
                <a:latin typeface="Arial" pitchFamily="34" charset="0"/>
                <a:cs typeface="Arial" pitchFamily="34" charset="0"/>
              </a:rPr>
              <a:t>contra la delincuencia </a:t>
            </a:r>
            <a:r>
              <a:rPr lang="es-ES" sz="6600" b="1" dirty="0" smtClean="0">
                <a:latin typeface="Arial" pitchFamily="34" charset="0"/>
                <a:cs typeface="Arial" pitchFamily="34" charset="0"/>
              </a:rPr>
              <a:t>organizada</a:t>
            </a:r>
          </a:p>
          <a:p>
            <a:r>
              <a:rPr lang="es-ES" sz="6600" b="1" dirty="0" smtClean="0">
                <a:latin typeface="Arial" pitchFamily="34" charset="0"/>
                <a:cs typeface="Arial" pitchFamily="34" charset="0"/>
              </a:rPr>
              <a:t>11.- Fiscalía </a:t>
            </a:r>
            <a:r>
              <a:rPr lang="es-ES" sz="6600" b="1" dirty="0">
                <a:latin typeface="Arial" pitchFamily="34" charset="0"/>
                <a:cs typeface="Arial" pitchFamily="34" charset="0"/>
              </a:rPr>
              <a:t>Especializada en Investigación de Personas </a:t>
            </a:r>
            <a:r>
              <a:rPr lang="es-ES" sz="6600" b="1" dirty="0" smtClean="0">
                <a:latin typeface="Arial" pitchFamily="34" charset="0"/>
                <a:cs typeface="Arial" pitchFamily="34" charset="0"/>
              </a:rPr>
              <a:t>Desaparecidas</a:t>
            </a:r>
            <a:endParaRPr lang="es-EC" sz="6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6600" b="1" dirty="0" smtClean="0">
                <a:latin typeface="Arial" pitchFamily="34" charset="0"/>
                <a:cs typeface="Arial" pitchFamily="34" charset="0"/>
              </a:rPr>
              <a:t>12.- Casos </a:t>
            </a:r>
            <a:r>
              <a:rPr lang="es-ES" sz="6600" b="1" dirty="0">
                <a:latin typeface="Arial" pitchFamily="34" charset="0"/>
                <a:cs typeface="Arial" pitchFamily="34" charset="0"/>
              </a:rPr>
              <a:t>de la Comisión de la Verdad</a:t>
            </a:r>
            <a:endParaRPr lang="es-EC" sz="6600" b="1" dirty="0" smtClean="0">
              <a:latin typeface="Arial" pitchFamily="34" charset="0"/>
              <a:cs typeface="Arial" pitchFamily="34" charset="0"/>
            </a:endParaRPr>
          </a:p>
          <a:p>
            <a:endParaRPr lang="es-ES" sz="66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88656" y="6395658"/>
            <a:ext cx="846161" cy="365125"/>
          </a:xfrm>
        </p:spPr>
        <p:txBody>
          <a:bodyPr/>
          <a:lstStyle/>
          <a:p>
            <a:pPr algn="ctr"/>
            <a:fld id="{F4DE0FF5-3AEF-494C-8AD5-59BAA1ABD33E}" type="slidenum">
              <a:rPr lang="es-ES" smtClean="0"/>
              <a:pPr algn="ctr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096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44625" y="342900"/>
            <a:ext cx="8042276" cy="542926"/>
          </a:xfrm>
        </p:spPr>
        <p:txBody>
          <a:bodyPr/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Casos de la Comisión de la Verdad</a:t>
            </a:r>
            <a:endParaRPr lang="es-E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49275" y="1075840"/>
            <a:ext cx="8042276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C" sz="2000" dirty="0" smtClean="0">
                <a:latin typeface="Arial" pitchFamily="34" charset="0"/>
                <a:cs typeface="Arial" pitchFamily="34" charset="0"/>
              </a:rPr>
              <a:t>Por primera vez en Ecuador, se procesan casos de Graves Violaciones a los Derechos Humanos y Crímenes de Lesa Humanidad, los cuales fueron perpetrados por agentes del Estado. Se aplican instrumentos internacionales de Derechos Humanos y Derecho Penal Internacional.</a:t>
            </a:r>
          </a:p>
          <a:p>
            <a:pPr algn="just"/>
            <a:r>
              <a:rPr lang="es-EC" sz="2000" dirty="0" smtClean="0">
                <a:latin typeface="Arial" pitchFamily="34" charset="0"/>
                <a:cs typeface="Arial" pitchFamily="34" charset="0"/>
              </a:rPr>
              <a:t> </a:t>
            </a:r>
            <a:endParaRPr lang="es-U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C" sz="2000" dirty="0" smtClean="0">
                <a:latin typeface="Arial" pitchFamily="34" charset="0"/>
                <a:cs typeface="Arial" pitchFamily="34" charset="0"/>
              </a:rPr>
              <a:t>Así, en dos casos se </a:t>
            </a:r>
            <a:r>
              <a:rPr lang="es-EC" sz="2000" dirty="0">
                <a:latin typeface="Arial" pitchFamily="34" charset="0"/>
                <a:cs typeface="Arial" pitchFamily="34" charset="0"/>
              </a:rPr>
              <a:t>formularon cargos contra 36 personas </a:t>
            </a:r>
            <a:r>
              <a:rPr lang="es-EC" sz="2000" dirty="0" smtClean="0">
                <a:latin typeface="Arial" pitchFamily="34" charset="0"/>
                <a:cs typeface="Arial" pitchFamily="34" charset="0"/>
              </a:rPr>
              <a:t> de las cuales 13 </a:t>
            </a:r>
            <a:r>
              <a:rPr lang="es-EC" sz="2000" dirty="0">
                <a:latin typeface="Arial" pitchFamily="34" charset="0"/>
                <a:cs typeface="Arial" pitchFamily="34" charset="0"/>
              </a:rPr>
              <a:t>fueron sentenciadas y 7 están prófugas. Las 16 restantes fueron absueltas</a:t>
            </a:r>
            <a:r>
              <a:rPr lang="es-EC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US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C" sz="2000" dirty="0" smtClean="0">
                <a:latin typeface="Arial" pitchFamily="34" charset="0"/>
                <a:cs typeface="Arial" pitchFamily="34" charset="0"/>
              </a:rPr>
              <a:t>Con </a:t>
            </a:r>
            <a:r>
              <a:rPr lang="es-EC" sz="2000" dirty="0" smtClean="0">
                <a:latin typeface="Arial" pitchFamily="34" charset="0"/>
                <a:cs typeface="Arial" pitchFamily="34" charset="0"/>
              </a:rPr>
              <a:t>las sentencias de </a:t>
            </a:r>
            <a:r>
              <a:rPr lang="es-EC" sz="2000" dirty="0" smtClean="0">
                <a:latin typeface="Arial" pitchFamily="34" charset="0"/>
                <a:cs typeface="Arial" pitchFamily="34" charset="0"/>
              </a:rPr>
              <a:t>estos dos </a:t>
            </a:r>
            <a:r>
              <a:rPr lang="es-EC" sz="2000" dirty="0" smtClean="0">
                <a:latin typeface="Arial" pitchFamily="34" charset="0"/>
                <a:cs typeface="Arial" pitchFamily="34" charset="0"/>
              </a:rPr>
              <a:t>casos “Lema y otros” y González y otros” </a:t>
            </a:r>
            <a:r>
              <a:rPr lang="es-EC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EC" sz="2000" dirty="0" err="1" smtClean="0">
                <a:latin typeface="Arial" pitchFamily="34" charset="0"/>
                <a:cs typeface="Arial" pitchFamily="34" charset="0"/>
              </a:rPr>
              <a:t>Fybeca</a:t>
            </a:r>
            <a:r>
              <a:rPr lang="es-EC" sz="2000" dirty="0" smtClean="0">
                <a:latin typeface="Arial" pitchFamily="34" charset="0"/>
                <a:cs typeface="Arial" pitchFamily="34" charset="0"/>
              </a:rPr>
              <a:t>), se sortearon obstáculos jurídicos como la atipicidad, </a:t>
            </a:r>
            <a:r>
              <a:rPr lang="es-EC" sz="2000" dirty="0" smtClean="0">
                <a:latin typeface="Arial" pitchFamily="34" charset="0"/>
                <a:cs typeface="Arial" pitchFamily="34" charset="0"/>
              </a:rPr>
              <a:t>irretroactividad</a:t>
            </a:r>
            <a:r>
              <a:rPr lang="es-EC" sz="2000" dirty="0" smtClean="0">
                <a:latin typeface="Arial" pitchFamily="34" charset="0"/>
                <a:cs typeface="Arial" pitchFamily="34" charset="0"/>
              </a:rPr>
              <a:t>, prescripción y cosa juzgada, creando así jurisprudencia con </a:t>
            </a:r>
            <a:r>
              <a:rPr lang="es-EC" sz="2000" dirty="0" smtClean="0">
                <a:latin typeface="Arial" pitchFamily="34" charset="0"/>
                <a:cs typeface="Arial" pitchFamily="34" charset="0"/>
              </a:rPr>
              <a:t>las sentencias de los casos de Graves </a:t>
            </a:r>
            <a:r>
              <a:rPr lang="es-EC" sz="2000" dirty="0" smtClean="0">
                <a:latin typeface="Arial" pitchFamily="34" charset="0"/>
                <a:cs typeface="Arial" pitchFamily="34" charset="0"/>
              </a:rPr>
              <a:t>Violaciones a los Derechos Humanos.  </a:t>
            </a:r>
            <a:endParaRPr lang="es-U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1200" dirty="0" smtClean="0"/>
              <a:t> </a:t>
            </a:r>
            <a:endParaRPr lang="es-EC" sz="1200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551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49275" y="1214651"/>
            <a:ext cx="8042276" cy="47289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EC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EC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Así </a:t>
            </a:r>
            <a:r>
              <a:rPr lang="es-EC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también por primera vez se judicializó un caso por </a:t>
            </a:r>
            <a:r>
              <a:rPr lang="es-EC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crimen </a:t>
            </a:r>
            <a:r>
              <a:rPr lang="es-EC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Lesa Humanidad. En el caso “Cajas, Vaca, </a:t>
            </a:r>
            <a:r>
              <a:rPr lang="es-EC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Jarrín</a:t>
            </a:r>
            <a:r>
              <a:rPr lang="es-EC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”, 9 personas están llamadas a juicio y se espera la audiencia.</a:t>
            </a:r>
            <a:endParaRPr lang="es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C" sz="2900" dirty="0" smtClean="0"/>
          </a:p>
          <a:p>
            <a:pPr algn="ctr"/>
            <a:r>
              <a:rPr lang="es-EC" sz="4800" b="1" dirty="0" smtClean="0"/>
              <a:t>¡Impunidad, nunca más!</a:t>
            </a:r>
            <a:endParaRPr lang="es-EC" sz="4800" b="1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56896" y="6458230"/>
            <a:ext cx="777921" cy="365125"/>
          </a:xfrm>
        </p:spPr>
        <p:txBody>
          <a:bodyPr/>
          <a:lstStyle/>
          <a:p>
            <a:fld id="{F4DE0FF5-3AEF-494C-8AD5-59BAA1ABD33E}" type="slidenum">
              <a:rPr lang="es-ES" smtClean="0"/>
              <a:pPr/>
              <a:t>21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2485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2230" y="789734"/>
            <a:ext cx="8694056" cy="1336956"/>
          </a:xfrm>
        </p:spPr>
        <p:txBody>
          <a:bodyPr/>
          <a:lstStyle/>
          <a:p>
            <a:pPr marL="514350" indent="-514350"/>
            <a:r>
              <a:rPr lang="es-EC" sz="3200" b="1" dirty="0" smtClean="0">
                <a:latin typeface="Arial" pitchFamily="34" charset="0"/>
                <a:cs typeface="Arial" pitchFamily="34" charset="0"/>
              </a:rPr>
              <a:t>Audiencias de Casación, Revisión y Solicitudes de Extradición</a:t>
            </a:r>
            <a:endParaRPr lang="es-EC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49275" y="2514583"/>
            <a:ext cx="8042276" cy="3494319"/>
          </a:xfrm>
        </p:spPr>
        <p:txBody>
          <a:bodyPr/>
          <a:lstStyle/>
          <a:p>
            <a:pPr algn="just"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1.504 </a:t>
            </a:r>
            <a:r>
              <a:rPr lang="es-E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audiencias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Casación, la Fiscalía presentó el criterio jurídico que fue aceptado en el 95% de los casos llevados a la Corte Nacional de Justicia. En promedio, la Fiscalía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asistió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8 audiencias por día. </a:t>
            </a:r>
          </a:p>
          <a:p>
            <a:pPr algn="just">
              <a:buNone/>
            </a:pP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La Fiscalía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solicitó 10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extradiciones a los siguientes países: Panamá, Argentina, Perú y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EE.UU.,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 este último país aún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 se tiene respuesta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 casos como Isaías y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‘González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otros’. </a:t>
            </a:r>
            <a:endParaRPr lang="es-E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 algn="just">
              <a:buNone/>
            </a:pPr>
            <a:endParaRPr lang="es-E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es-EC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66078" y="6422334"/>
            <a:ext cx="777922" cy="365125"/>
          </a:xfrm>
        </p:spPr>
        <p:txBody>
          <a:bodyPr/>
          <a:lstStyle/>
          <a:p>
            <a:fld id="{F4DE0FF5-3AEF-494C-8AD5-59BAA1ABD33E}" type="slidenum">
              <a:rPr lang="es-ES" smtClean="0"/>
              <a:pPr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8181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29521" y="-211732"/>
            <a:ext cx="6562029" cy="1336956"/>
          </a:xfrm>
        </p:spPr>
        <p:txBody>
          <a:bodyPr/>
          <a:lstStyle/>
          <a:p>
            <a:r>
              <a:rPr lang="es-EC" sz="3200" b="1" dirty="0" smtClean="0">
                <a:latin typeface="Arial" pitchFamily="34" charset="0"/>
                <a:cs typeface="Arial" pitchFamily="34" charset="0"/>
              </a:rPr>
              <a:t>Audiencias de Fuero de Corte Nacional de Justicia</a:t>
            </a:r>
            <a:endParaRPr lang="es-EC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49275" y="1197794"/>
            <a:ext cx="8042276" cy="547877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buNone/>
            </a:pPr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El Fiscal </a:t>
            </a:r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General del Estado </a:t>
            </a:r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fundamentó y procesó en la Corte </a:t>
            </a:r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Nacional de Justicia </a:t>
            </a:r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los siguientes casos:</a:t>
            </a:r>
          </a:p>
          <a:p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s-EC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Cofiec</a:t>
            </a:r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’ </a:t>
            </a:r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por peculado bancario.</a:t>
            </a:r>
          </a:p>
          <a:p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Isaías’ </a:t>
            </a:r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 </a:t>
            </a:r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‘Ex ministro </a:t>
            </a:r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 </a:t>
            </a:r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Deporte’ </a:t>
            </a:r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por peculado.</a:t>
            </a:r>
          </a:p>
          <a:p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‘Abarca </a:t>
            </a:r>
            <a:r>
              <a:rPr lang="es-EC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Galeas</a:t>
            </a:r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’ </a:t>
            </a:r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por prevaricato.</a:t>
            </a:r>
          </a:p>
          <a:p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‘González </a:t>
            </a:r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 otros’ (antes conocido como </a:t>
            </a:r>
            <a:r>
              <a:rPr lang="es-EC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Fybeca</a:t>
            </a:r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por ejecuciones extrajudiciales.</a:t>
            </a:r>
          </a:p>
          <a:p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‘Cajas</a:t>
            </a:r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Vaca, </a:t>
            </a:r>
            <a:r>
              <a:rPr lang="es-EC" sz="2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Jarrín</a:t>
            </a:r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’ </a:t>
            </a:r>
            <a:r>
              <a:rPr lang="es-EC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por el delito de lesa humanidad.  </a:t>
            </a:r>
          </a:p>
          <a:p>
            <a:endParaRPr lang="es-EC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97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29521" y="0"/>
            <a:ext cx="6562029" cy="914400"/>
          </a:xfrm>
        </p:spPr>
        <p:txBody>
          <a:bodyPr/>
          <a:lstStyle/>
          <a:p>
            <a:r>
              <a:rPr lang="es-EC" sz="3200" b="1" dirty="0" smtClean="0">
                <a:latin typeface="Arial" pitchFamily="34" charset="0"/>
                <a:cs typeface="Arial" pitchFamily="34" charset="0"/>
              </a:rPr>
              <a:t>Audiencias Relevantes </a:t>
            </a:r>
            <a:endParaRPr lang="es-EC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49275" y="1337481"/>
            <a:ext cx="8042276" cy="528103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El Fiscal General asistió a  audiencias y diligencias de casos que si bien no cuentan con Fuero de Corte sí tienen relevancia por su impacto social</a:t>
            </a:r>
          </a:p>
          <a:p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Caso </a:t>
            </a:r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‘Gaby Díaz’. </a:t>
            </a:r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Delito acusado por violación.</a:t>
            </a:r>
          </a:p>
          <a:p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Caso </a:t>
            </a:r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‘Arenita’ </a:t>
            </a:r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por el delito de asesinato.</a:t>
            </a:r>
          </a:p>
          <a:p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Caso </a:t>
            </a:r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‘Emperador’. </a:t>
            </a:r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Delito acusado: Trata de personas.</a:t>
            </a:r>
          </a:p>
          <a:p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Caso </a:t>
            </a:r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‘Coopera’. </a:t>
            </a:r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Delito acusado por peculado.</a:t>
            </a:r>
          </a:p>
          <a:p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Caso </a:t>
            </a:r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‘Neonatos’. </a:t>
            </a:r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Delito acusado: homicidio </a:t>
            </a:r>
            <a:r>
              <a:rPr lang="es-EC" sz="8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inintencional</a:t>
            </a:r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Ataque a familias en aislamiento voluntario: Delito acusado por homicidio.</a:t>
            </a:r>
          </a:p>
          <a:p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Delitos ambientales en la Amazonía y Montañita.</a:t>
            </a:r>
          </a:p>
          <a:p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Caso </a:t>
            </a:r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‘Karina </a:t>
            </a:r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 </a:t>
            </a:r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Pozo’ </a:t>
            </a:r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por delito de asesinato. </a:t>
            </a:r>
          </a:p>
          <a:p>
            <a:endParaRPr lang="es-EC" sz="8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EC" sz="8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s-EC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97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br>
              <a:rPr lang="es-E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s-E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s-ES" sz="3200" b="1" dirty="0" smtClean="0">
                <a:latin typeface="Arial" pitchFamily="34" charset="0"/>
                <a:cs typeface="Arial" pitchFamily="34" charset="0"/>
              </a:rPr>
              <a:t>Impulso a la Investigación Científica Penal</a:t>
            </a:r>
            <a:endParaRPr lang="es-EC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 Fiscalía entregó al país 8 Centros </a:t>
            </a:r>
            <a:r>
              <a:rPr lang="es-E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Investigación </a:t>
            </a:r>
            <a:r>
              <a:rPr lang="es-E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Ciencias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Forenses, CICF, equipados </a:t>
            </a:r>
            <a:r>
              <a:rPr lang="es-E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 tecnología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moderna. El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objetivo es </a:t>
            </a:r>
            <a:r>
              <a:rPr lang="es-E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fortalecer la investigación científica penal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 el </a:t>
            </a:r>
            <a:r>
              <a:rPr lang="es-E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propósito de esclarecer las causas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los delitos.  </a:t>
            </a:r>
            <a:endParaRPr lang="es-E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Cada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CICF está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provisto de salas </a:t>
            </a:r>
            <a:r>
              <a:rPr lang="es-E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Tanatología donde se realizan las autopsias con un tratamiento digno y técnico de los cadáveres. Además cuentan con los Laboratorios </a:t>
            </a:r>
            <a:r>
              <a:rPr lang="es-E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Química</a:t>
            </a:r>
            <a:r>
              <a:rPr lang="es-E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Biología</a:t>
            </a:r>
            <a:r>
              <a:rPr lang="es-E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Histopatología </a:t>
            </a:r>
            <a:r>
              <a:rPr lang="es-E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Radiología, donde se realizan las pericias científicas de las evidencias y muestras encontradas en el lugar de los hechos y cuerpos de las víctimas.</a:t>
            </a:r>
            <a:endParaRPr lang="es-E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Estos </a:t>
            </a:r>
            <a:r>
              <a:rPr lang="es-E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entros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están ubicados </a:t>
            </a:r>
            <a:r>
              <a:rPr lang="es-E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estratégicamente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 </a:t>
            </a:r>
            <a:r>
              <a:rPr lang="es-E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Manta, Ambato, Santo Domingo, Cuenca, Loja, Machala, Esmeraldas y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Lago Agrio. </a:t>
            </a:r>
            <a:endParaRPr lang="es-E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Durante el 2014 </a:t>
            </a:r>
            <a:r>
              <a:rPr lang="es-E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 atendieron 5.716 casos </a:t>
            </a:r>
            <a:r>
              <a:rPr lang="es-E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entre autopsias y pericias científicas de evidencias y muestras.</a:t>
            </a:r>
            <a:endParaRPr lang="es-ES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90466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052152"/>
          </a:xfrm>
        </p:spPr>
        <p:txBody>
          <a:bodyPr/>
          <a:lstStyle/>
          <a:p>
            <a:r>
              <a:rPr lang="es-ES" sz="4000" dirty="0" smtClean="0"/>
              <a:t>    </a:t>
            </a:r>
            <a:r>
              <a:rPr lang="es-ES" sz="3200" b="1" dirty="0" smtClean="0">
                <a:latin typeface="Arial" pitchFamily="34" charset="0"/>
                <a:cs typeface="Arial" pitchFamily="34" charset="0"/>
              </a:rPr>
              <a:t> Casos 30S</a:t>
            </a:r>
            <a:endParaRPr lang="es-E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35979" y="1154953"/>
            <a:ext cx="785557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La Fiscalía tramita 48 casos a escala nacional: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endParaRPr lang="es-ES" sz="2400" dirty="0"/>
          </a:p>
          <a:p>
            <a:endParaRPr lang="es-ES" sz="2400" dirty="0" smtClean="0"/>
          </a:p>
          <a:p>
            <a:endParaRPr lang="es-ES" sz="2400" dirty="0" smtClean="0"/>
          </a:p>
          <a:p>
            <a:endParaRPr lang="es-ES" sz="2400" dirty="0" smtClean="0"/>
          </a:p>
          <a:p>
            <a:endParaRPr lang="es-ES" sz="2400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219488041"/>
              </p:ext>
            </p:extLst>
          </p:nvPr>
        </p:nvGraphicFramePr>
        <p:xfrm>
          <a:off x="1465943" y="1727199"/>
          <a:ext cx="6778171" cy="3831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9275" y="501815"/>
            <a:ext cx="8042276" cy="672258"/>
          </a:xfrm>
        </p:spPr>
        <p:txBody>
          <a:bodyPr/>
          <a:lstStyle/>
          <a:p>
            <a:r>
              <a:rPr lang="es-EC" sz="4000" b="1" dirty="0" smtClean="0"/>
              <a:t>	Sentencias Casos 30S</a:t>
            </a:r>
            <a:endParaRPr lang="es-EC" sz="4000" b="1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979212079"/>
              </p:ext>
            </p:extLst>
          </p:nvPr>
        </p:nvGraphicFramePr>
        <p:xfrm>
          <a:off x="-621548" y="1772976"/>
          <a:ext cx="4747555" cy="374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4 Grupo"/>
          <p:cNvGrpSpPr/>
          <p:nvPr/>
        </p:nvGrpSpPr>
        <p:grpSpPr>
          <a:xfrm>
            <a:off x="3402677" y="1639882"/>
            <a:ext cx="5317580" cy="769083"/>
            <a:chOff x="2571913" y="91992"/>
            <a:chExt cx="1312847" cy="72094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5" name="14 Redondear rectángulo de esquina del mismo lado"/>
            <p:cNvSpPr/>
            <p:nvPr/>
          </p:nvSpPr>
          <p:spPr>
            <a:xfrm rot="5400000">
              <a:off x="2867867" y="-203962"/>
              <a:ext cx="720940" cy="1312847"/>
            </a:xfrm>
            <a:prstGeom prst="round2SameRect">
              <a:avLst/>
            </a:prstGeom>
            <a:sp3d extrusionH="190500" prstMaterial="dkEdge">
              <a:bevelT w="120650" h="38100" prst="relaxedInset"/>
              <a:bevelB w="120650" h="57150" prst="relaxedInset"/>
              <a:contourClr>
                <a:schemeClr val="bg1"/>
              </a:contourClr>
            </a:sp3d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Redondear rectángulo de esquina del mismo lado 4"/>
            <p:cNvSpPr/>
            <p:nvPr/>
          </p:nvSpPr>
          <p:spPr>
            <a:xfrm>
              <a:off x="2571914" y="127184"/>
              <a:ext cx="1277654" cy="65055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4780" tIns="72390" rIns="144780" bIns="72390" numCol="1" spcCol="1270" anchor="ctr" anchorCtr="0">
              <a:noAutofit/>
            </a:bodyPr>
            <a:lstStyle/>
            <a:p>
              <a:pPr marL="0" lvl="1" algn="r" defTabSz="1689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s-EC" sz="4000" kern="1200" dirty="0"/>
            </a:p>
          </p:txBody>
        </p:sp>
      </p:grpSp>
      <p:sp>
        <p:nvSpPr>
          <p:cNvPr id="3" name="2 Rectángulo"/>
          <p:cNvSpPr/>
          <p:nvPr/>
        </p:nvSpPr>
        <p:spPr>
          <a:xfrm>
            <a:off x="3468035" y="1676318"/>
            <a:ext cx="515186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1400" dirty="0" smtClean="0"/>
              <a:t>- Incitación </a:t>
            </a:r>
            <a:r>
              <a:rPr lang="es-ES" sz="1400" dirty="0"/>
              <a:t>a la rebelión militares en servicio </a:t>
            </a:r>
            <a:r>
              <a:rPr lang="es-ES" sz="1400" dirty="0" smtClean="0"/>
              <a:t>pasivo -Caso </a:t>
            </a:r>
            <a:r>
              <a:rPr lang="es-ES" sz="1400" dirty="0"/>
              <a:t>Radio Patrulla, </a:t>
            </a:r>
            <a:r>
              <a:rPr lang="es-ES" sz="1400" dirty="0" smtClean="0"/>
              <a:t>- Paralización  </a:t>
            </a:r>
            <a:r>
              <a:rPr lang="es-ES" sz="1400" dirty="0"/>
              <a:t>de servicios </a:t>
            </a:r>
            <a:r>
              <a:rPr lang="es-ES" sz="1400" dirty="0" smtClean="0"/>
              <a:t>públicos-Ibarra</a:t>
            </a:r>
            <a:r>
              <a:rPr lang="es-ES" sz="1400" dirty="0"/>
              <a:t> </a:t>
            </a:r>
            <a:r>
              <a:rPr lang="es-ES" sz="1400" dirty="0" smtClean="0"/>
              <a:t>- Terrorismo </a:t>
            </a:r>
            <a:r>
              <a:rPr lang="es-ES" sz="1400" dirty="0"/>
              <a:t>Organizado Guayas.</a:t>
            </a:r>
            <a:endParaRPr lang="es-EC" sz="1400" dirty="0"/>
          </a:p>
        </p:txBody>
      </p:sp>
      <p:sp>
        <p:nvSpPr>
          <p:cNvPr id="17" name="16 Redondear rectángulo de esquina del mismo lado"/>
          <p:cNvSpPr/>
          <p:nvPr/>
        </p:nvSpPr>
        <p:spPr>
          <a:xfrm rot="5400000">
            <a:off x="5578126" y="362164"/>
            <a:ext cx="957955" cy="5317580"/>
          </a:xfrm>
          <a:prstGeom prst="round2Same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17 Rectángulo"/>
          <p:cNvSpPr/>
          <p:nvPr/>
        </p:nvSpPr>
        <p:spPr>
          <a:xfrm>
            <a:off x="3469585" y="2545822"/>
            <a:ext cx="515186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400" dirty="0" smtClean="0"/>
              <a:t>Fidel </a:t>
            </a:r>
            <a:r>
              <a:rPr lang="es-ES" sz="1400" dirty="0"/>
              <a:t>Araujo, </a:t>
            </a:r>
            <a:r>
              <a:rPr lang="es-ES" sz="1400" dirty="0" smtClean="0"/>
              <a:t>Ecuador TV, Tentativa </a:t>
            </a:r>
            <a:r>
              <a:rPr lang="es-ES" sz="1400" dirty="0"/>
              <a:t>de Magnicidio, </a:t>
            </a:r>
            <a:r>
              <a:rPr lang="es-ES" sz="1400" dirty="0" smtClean="0"/>
              <a:t>Puente </a:t>
            </a:r>
            <a:r>
              <a:rPr lang="es-ES" sz="1400" dirty="0"/>
              <a:t>de Durán (2 sentencias</a:t>
            </a:r>
            <a:r>
              <a:rPr lang="es-ES" sz="1400" dirty="0" smtClean="0"/>
              <a:t>),- Terrorismo </a:t>
            </a:r>
            <a:r>
              <a:rPr lang="es-ES" sz="1400" dirty="0"/>
              <a:t>Guayas </a:t>
            </a:r>
            <a:endParaRPr lang="es-ES" sz="1400" dirty="0" smtClean="0"/>
          </a:p>
          <a:p>
            <a:r>
              <a:rPr lang="es-ES" sz="1400" dirty="0" smtClean="0"/>
              <a:t>(</a:t>
            </a:r>
            <a:r>
              <a:rPr lang="es-ES" sz="1400" dirty="0"/>
              <a:t>2 sentencias), </a:t>
            </a:r>
            <a:r>
              <a:rPr lang="es-ES" sz="1400" dirty="0" smtClean="0"/>
              <a:t>- Atentado </a:t>
            </a:r>
            <a:r>
              <a:rPr lang="es-ES" sz="1400" dirty="0"/>
              <a:t>contra la seguridad del Estado-Ambato, </a:t>
            </a:r>
            <a:r>
              <a:rPr lang="es-ES" sz="1400" dirty="0" smtClean="0"/>
              <a:t>- y Sedición </a:t>
            </a:r>
            <a:r>
              <a:rPr lang="es-ES" sz="1400" dirty="0"/>
              <a:t>Cuenca</a:t>
            </a:r>
            <a:r>
              <a:rPr lang="es-ES" sz="1400" dirty="0" smtClean="0"/>
              <a:t>.</a:t>
            </a:r>
            <a:endParaRPr lang="es-EC" sz="1400" dirty="0"/>
          </a:p>
        </p:txBody>
      </p:sp>
      <p:sp>
        <p:nvSpPr>
          <p:cNvPr id="20" name="19 Redondear rectángulo de esquina del mismo lado"/>
          <p:cNvSpPr/>
          <p:nvPr/>
        </p:nvSpPr>
        <p:spPr>
          <a:xfrm rot="5400000">
            <a:off x="5262460" y="1763029"/>
            <a:ext cx="1589287" cy="5317580"/>
          </a:xfrm>
          <a:prstGeom prst="round2Same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20 Rectángulo"/>
          <p:cNvSpPr/>
          <p:nvPr/>
        </p:nvSpPr>
        <p:spPr>
          <a:xfrm>
            <a:off x="3447718" y="3616025"/>
            <a:ext cx="5151865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1400" dirty="0" smtClean="0"/>
              <a:t>Tentativa </a:t>
            </a:r>
            <a:r>
              <a:rPr lang="es-ES" sz="1400" dirty="0"/>
              <a:t>de Magnicidio, </a:t>
            </a:r>
            <a:r>
              <a:rPr lang="es-ES" sz="1400" dirty="0" smtClean="0"/>
              <a:t> </a:t>
            </a:r>
            <a:r>
              <a:rPr lang="es-ES" sz="1400" dirty="0"/>
              <a:t>Asamblea </a:t>
            </a:r>
            <a:r>
              <a:rPr lang="es-ES" sz="1400" dirty="0" smtClean="0"/>
              <a:t>Nacional,</a:t>
            </a:r>
          </a:p>
          <a:p>
            <a:pPr lvl="0"/>
            <a:r>
              <a:rPr lang="es-ES" sz="1400" dirty="0" smtClean="0"/>
              <a:t> Rebelión </a:t>
            </a:r>
            <a:r>
              <a:rPr lang="es-ES" sz="1400" dirty="0"/>
              <a:t>Regimiento </a:t>
            </a:r>
            <a:r>
              <a:rPr lang="es-ES" sz="1400" dirty="0" smtClean="0"/>
              <a:t>Quito </a:t>
            </a:r>
            <a:r>
              <a:rPr lang="es-ES" sz="1400" dirty="0"/>
              <a:t>No.1  (2 sentencias), </a:t>
            </a:r>
            <a:endParaRPr lang="es-ES" sz="1400" dirty="0" smtClean="0"/>
          </a:p>
          <a:p>
            <a:pPr lvl="0"/>
            <a:r>
              <a:rPr lang="es-ES" sz="1400" dirty="0" smtClean="0"/>
              <a:t> Cámara </a:t>
            </a:r>
            <a:r>
              <a:rPr lang="es-ES" sz="1400" dirty="0"/>
              <a:t>Presidencia de la </a:t>
            </a:r>
            <a:r>
              <a:rPr lang="es-ES" sz="1400" dirty="0" smtClean="0"/>
              <a:t>República.- Homicidio </a:t>
            </a:r>
            <a:r>
              <a:rPr lang="es-ES" sz="1400" dirty="0"/>
              <a:t>Juan Pablo </a:t>
            </a:r>
            <a:r>
              <a:rPr lang="es-ES" sz="1400" dirty="0" smtClean="0"/>
              <a:t>Bolaños.- Atentado </a:t>
            </a:r>
            <a:r>
              <a:rPr lang="es-ES" sz="1400" dirty="0"/>
              <a:t>contra la seguridad interna del Estado-Bolívar, </a:t>
            </a:r>
            <a:r>
              <a:rPr lang="es-ES" sz="1400" dirty="0" smtClean="0"/>
              <a:t>.- Invasión </a:t>
            </a:r>
            <a:r>
              <a:rPr lang="es-ES" sz="1400" dirty="0"/>
              <a:t>de edificios </a:t>
            </a:r>
            <a:r>
              <a:rPr lang="es-ES" sz="1400" dirty="0" smtClean="0"/>
              <a:t>públicos-Cotopaxi,</a:t>
            </a:r>
          </a:p>
          <a:p>
            <a:pPr lvl="0"/>
            <a:r>
              <a:rPr lang="es-ES" sz="1400" dirty="0" smtClean="0"/>
              <a:t> Invasión </a:t>
            </a:r>
            <a:r>
              <a:rPr lang="es-ES" sz="1400" dirty="0"/>
              <a:t>de edificios </a:t>
            </a:r>
            <a:r>
              <a:rPr lang="es-ES" sz="1400" dirty="0" smtClean="0"/>
              <a:t>públicos-Chimborazo - </a:t>
            </a:r>
          </a:p>
          <a:p>
            <a:pPr lvl="0"/>
            <a:r>
              <a:rPr lang="es-ES" sz="1400" dirty="0" smtClean="0"/>
              <a:t> Mery </a:t>
            </a:r>
            <a:r>
              <a:rPr lang="es-ES" sz="1400" dirty="0"/>
              <a:t>Zamora.</a:t>
            </a:r>
            <a:endParaRPr lang="es-EC" sz="1400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480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Sentenciados Casos 30S</a:t>
            </a:r>
            <a:r>
              <a:rPr lang="es-ES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ES" sz="3200" dirty="0" smtClean="0">
                <a:latin typeface="Arial" pitchFamily="34" charset="0"/>
                <a:cs typeface="Arial" pitchFamily="34" charset="0"/>
              </a:rPr>
            </a:br>
            <a:endParaRPr lang="es-E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549275" y="1408922"/>
            <a:ext cx="8042276" cy="453467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E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Total sentenciados 139</a:t>
            </a:r>
          </a:p>
          <a:p>
            <a:pPr algn="ctr">
              <a:buNone/>
            </a:pPr>
            <a:endParaRPr lang="es-ES" sz="36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endParaRPr lang="es-ES" sz="36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ES" sz="1800" b="1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buNone/>
            </a:pPr>
            <a:endParaRPr lang="es-ES" sz="18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endParaRPr lang="es-ES" dirty="0"/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1626215315"/>
              </p:ext>
            </p:extLst>
          </p:nvPr>
        </p:nvGraphicFramePr>
        <p:xfrm>
          <a:off x="2043404" y="2363777"/>
          <a:ext cx="5184710" cy="2164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E0FF5-3AEF-494C-8AD5-59BAA1ABD33E}" type="slidenum">
              <a:rPr lang="es-ES" smtClean="0"/>
              <a:pPr/>
              <a:t>9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ISCALIA GENERAL DEL ESTADO">
  <a:themeElements>
    <a:clrScheme name="Brisa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isa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isa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FISCALIA GENERAL DEL ESTADO.thmx</Template>
  <TotalTime>2436</TotalTime>
  <Words>1592</Words>
  <Application>Microsoft Office PowerPoint</Application>
  <PresentationFormat>Presentación en pantalla (4:3)</PresentationFormat>
  <Paragraphs>190</Paragraphs>
  <Slides>21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FISCALIA GENERAL DEL ESTADO</vt:lpstr>
      <vt:lpstr>Presentación de PowerPoint</vt:lpstr>
      <vt:lpstr>                     ÍNDICE </vt:lpstr>
      <vt:lpstr>Audiencias de Casación, Revisión y Solicitudes de Extradición</vt:lpstr>
      <vt:lpstr>Audiencias de Fuero de Corte Nacional de Justicia</vt:lpstr>
      <vt:lpstr>Audiencias Relevantes </vt:lpstr>
      <vt:lpstr>      Impulso a la Investigación Científica Penal</vt:lpstr>
      <vt:lpstr>     Casos 30S</vt:lpstr>
      <vt:lpstr> Sentencias Casos 30S</vt:lpstr>
      <vt:lpstr>Sentenciados Casos 30S </vt:lpstr>
      <vt:lpstr> Violencia de género</vt:lpstr>
      <vt:lpstr>                                Violencia de género</vt:lpstr>
      <vt:lpstr>Presentación de PowerPoint</vt:lpstr>
      <vt:lpstr>DELITOS CONTRA LA ADMINISTRACIÓN PÚBLICA </vt:lpstr>
      <vt:lpstr>Presentación de PowerPoint</vt:lpstr>
      <vt:lpstr>Presentación de PowerPoint</vt:lpstr>
      <vt:lpstr>Lavado de activos</vt:lpstr>
      <vt:lpstr>                                                                               Acciones contra la delincuencia organizada   </vt:lpstr>
      <vt:lpstr> Sobre personas desaparecidas </vt:lpstr>
      <vt:lpstr>Presentación de PowerPoint</vt:lpstr>
      <vt:lpstr>Casos de la Comisión de la Verdad</vt:lpstr>
      <vt:lpstr>Presentación de PowerPoint</vt:lpstr>
    </vt:vector>
  </TitlesOfParts>
  <Company>FGE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FGE fge</dc:creator>
  <cp:lastModifiedBy>Jeanneth Alejandra Carrion Vasquez</cp:lastModifiedBy>
  <cp:revision>321</cp:revision>
  <cp:lastPrinted>2015-01-27T14:19:19Z</cp:lastPrinted>
  <dcterms:created xsi:type="dcterms:W3CDTF">2014-09-18T16:51:27Z</dcterms:created>
  <dcterms:modified xsi:type="dcterms:W3CDTF">2015-01-27T20:42:03Z</dcterms:modified>
</cp:coreProperties>
</file>