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82" r:id="rId5"/>
    <p:sldId id="283" r:id="rId6"/>
    <p:sldId id="286" r:id="rId7"/>
    <p:sldId id="280" r:id="rId8"/>
    <p:sldId id="261" r:id="rId9"/>
    <p:sldId id="288" r:id="rId10"/>
    <p:sldId id="275" r:id="rId11"/>
    <p:sldId id="262" r:id="rId12"/>
    <p:sldId id="266" r:id="rId13"/>
    <p:sldId id="264" r:id="rId14"/>
    <p:sldId id="267" r:id="rId15"/>
    <p:sldId id="268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F826D-AB2F-7A4A-BDA3-250442122F73}" type="datetimeFigureOut">
              <a:rPr lang="es-ES" smtClean="0"/>
              <a:pPr/>
              <a:t>23/09/2014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0FF5-3AEF-494C-8AD5-59BAA1ABD33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F826D-AB2F-7A4A-BDA3-250442122F73}" type="datetimeFigureOut">
              <a:rPr lang="es-ES" smtClean="0"/>
              <a:pPr/>
              <a:t>23/09/2014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0FF5-3AEF-494C-8AD5-59BAA1ABD33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F826D-AB2F-7A4A-BDA3-250442122F73}" type="datetimeFigureOut">
              <a:rPr lang="es-ES" smtClean="0"/>
              <a:pPr/>
              <a:t>23/09/2014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0FF5-3AEF-494C-8AD5-59BAA1ABD33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F826D-AB2F-7A4A-BDA3-250442122F73}" type="datetimeFigureOut">
              <a:rPr lang="es-ES" smtClean="0"/>
              <a:pPr/>
              <a:t>23/09/2014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0FF5-3AEF-494C-8AD5-59BAA1ABD33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F826D-AB2F-7A4A-BDA3-250442122F73}" type="datetimeFigureOut">
              <a:rPr lang="es-ES" smtClean="0"/>
              <a:pPr/>
              <a:t>23/09/2014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0FF5-3AEF-494C-8AD5-59BAA1ABD33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F826D-AB2F-7A4A-BDA3-250442122F73}" type="datetimeFigureOut">
              <a:rPr lang="es-ES" smtClean="0"/>
              <a:pPr/>
              <a:t>23/09/2014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0FF5-3AEF-494C-8AD5-59BAA1ABD33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F826D-AB2F-7A4A-BDA3-250442122F73}" type="datetimeFigureOut">
              <a:rPr lang="es-ES" smtClean="0"/>
              <a:pPr/>
              <a:t>23/09/2014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0FF5-3AEF-494C-8AD5-59BAA1ABD33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F826D-AB2F-7A4A-BDA3-250442122F73}" type="datetimeFigureOut">
              <a:rPr lang="es-ES" smtClean="0"/>
              <a:pPr/>
              <a:t>23/09/2014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0FF5-3AEF-494C-8AD5-59BAA1ABD33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F826D-AB2F-7A4A-BDA3-250442122F73}" type="datetimeFigureOut">
              <a:rPr lang="es-ES" smtClean="0"/>
              <a:pPr/>
              <a:t>23/09/2014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0FF5-3AEF-494C-8AD5-59BAA1ABD33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F826D-AB2F-7A4A-BDA3-250442122F73}" type="datetimeFigureOut">
              <a:rPr lang="es-ES" smtClean="0"/>
              <a:pPr/>
              <a:t>23/09/2014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0FF5-3AEF-494C-8AD5-59BAA1ABD33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F826D-AB2F-7A4A-BDA3-250442122F73}" type="datetimeFigureOut">
              <a:rPr lang="es-ES" smtClean="0"/>
              <a:pPr/>
              <a:t>23/09/2014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0FF5-3AEF-494C-8AD5-59BAA1ABD33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F826D-AB2F-7A4A-BDA3-250442122F73}" type="datetimeFigureOut">
              <a:rPr lang="es-ES" smtClean="0"/>
              <a:pPr/>
              <a:t>23/09/2014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0FF5-3AEF-494C-8AD5-59BAA1ABD33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C6F826D-AB2F-7A4A-BDA3-250442122F73}" type="datetimeFigureOut">
              <a:rPr lang="es-ES" smtClean="0"/>
              <a:pPr/>
              <a:t>23/09/2014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F4DE0FF5-3AEF-494C-8AD5-59BAA1ABD33E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Imagen 6" descr="LOGOTIPO FGE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5" y="107576"/>
            <a:ext cx="1516308" cy="1161473"/>
          </a:xfrm>
          <a:prstGeom prst="rect">
            <a:avLst/>
          </a:prstGeom>
        </p:spPr>
      </p:pic>
      <p:pic>
        <p:nvPicPr>
          <p:cNvPr id="8" name="Imagen 7" descr="PARA DIAPOSITIVA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4265" y="5934965"/>
            <a:ext cx="19889435" cy="19578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omposicio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22921" y="3899500"/>
            <a:ext cx="6498158" cy="931890"/>
          </a:xfrm>
        </p:spPr>
        <p:txBody>
          <a:bodyPr/>
          <a:lstStyle/>
          <a:p>
            <a:r>
              <a:rPr lang="es-ES" sz="7200" dirty="0" smtClean="0">
                <a:solidFill>
                  <a:srgbClr val="FFCC00"/>
                </a:solidFill>
                <a:latin typeface="Arial Black"/>
                <a:cs typeface="Arial Black"/>
              </a:rPr>
              <a:t>CASOS </a:t>
            </a:r>
            <a:br>
              <a:rPr lang="es-ES" sz="7200" dirty="0" smtClean="0">
                <a:solidFill>
                  <a:srgbClr val="FFCC00"/>
                </a:solidFill>
                <a:latin typeface="Arial Black"/>
                <a:cs typeface="Arial Black"/>
              </a:rPr>
            </a:br>
            <a:r>
              <a:rPr lang="es-ES" sz="7200" dirty="0" smtClean="0">
                <a:solidFill>
                  <a:srgbClr val="FFCC00"/>
                </a:solidFill>
                <a:latin typeface="Arial Black"/>
                <a:cs typeface="Arial Black"/>
              </a:rPr>
              <a:t> 30S</a:t>
            </a:r>
            <a:endParaRPr lang="es-ES" sz="7200" dirty="0">
              <a:solidFill>
                <a:srgbClr val="FFCC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71756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2219093"/>
            <a:ext cx="8042276" cy="37245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S" sz="44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es-ES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CASOS  </a:t>
            </a:r>
            <a:r>
              <a:rPr lang="es-ES" sz="4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DE </a:t>
            </a:r>
            <a:r>
              <a:rPr lang="es-ES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CONNOTACIÓN</a:t>
            </a:r>
            <a:endParaRPr lang="es-ES" sz="44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9275" y="1170877"/>
            <a:ext cx="8042276" cy="669073"/>
          </a:xfrm>
        </p:spPr>
        <p:txBody>
          <a:bodyPr/>
          <a:lstStyle/>
          <a:p>
            <a:r>
              <a:rPr lang="es-ES" sz="3200" b="1" dirty="0" smtClean="0"/>
              <a:t>1.- Fallecidos el 30S</a:t>
            </a:r>
            <a:endParaRPr lang="es-E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9636" y="2023947"/>
            <a:ext cx="8042276" cy="4536509"/>
          </a:xfrm>
        </p:spPr>
        <p:txBody>
          <a:bodyPr>
            <a:normAutofit fontScale="92500"/>
          </a:bodyPr>
          <a:lstStyle/>
          <a:p>
            <a:pPr algn="just"/>
            <a:r>
              <a:rPr lang="es-ES" dirty="0"/>
              <a:t>Dentro de las </a:t>
            </a:r>
            <a:r>
              <a:rPr lang="es-ES" dirty="0" smtClean="0"/>
              <a:t>indagaciones previas que investigan la muerte de </a:t>
            </a:r>
            <a:r>
              <a:rPr lang="es-ES" dirty="0"/>
              <a:t>los </a:t>
            </a:r>
            <a:r>
              <a:rPr lang="es-ES" dirty="0" smtClean="0"/>
              <a:t>policías: </a:t>
            </a:r>
            <a:r>
              <a:rPr lang="es-ES" dirty="0"/>
              <a:t>Froilán Jiménez y Edwin </a:t>
            </a:r>
            <a:r>
              <a:rPr lang="es-ES" dirty="0" smtClean="0"/>
              <a:t>Calderón, así como de </a:t>
            </a:r>
            <a:r>
              <a:rPr lang="es-ES" dirty="0"/>
              <a:t>los </a:t>
            </a:r>
            <a:r>
              <a:rPr lang="es-ES" dirty="0" smtClean="0"/>
              <a:t>militares: </a:t>
            </a:r>
            <a:r>
              <a:rPr lang="es-ES" dirty="0"/>
              <a:t>Jacinto Cortez y Darwin </a:t>
            </a:r>
            <a:r>
              <a:rPr lang="es-ES" dirty="0" err="1" smtClean="0"/>
              <a:t>Panchi</a:t>
            </a:r>
            <a:r>
              <a:rPr lang="es-ES" dirty="0" smtClean="0"/>
              <a:t>, a </a:t>
            </a:r>
            <a:r>
              <a:rPr lang="es-ES" dirty="0"/>
              <a:t>través de </a:t>
            </a:r>
            <a:r>
              <a:rPr lang="es-ES" dirty="0" smtClean="0"/>
              <a:t>asistencia </a:t>
            </a:r>
            <a:r>
              <a:rPr lang="es-ES" dirty="0"/>
              <a:t>penal </a:t>
            </a:r>
            <a:r>
              <a:rPr lang="es-ES" dirty="0" smtClean="0"/>
              <a:t>internacional, se trasladaron a Colombia las </a:t>
            </a:r>
            <a:r>
              <a:rPr lang="es-ES" dirty="0"/>
              <a:t>evidencias balísticas y accesorios de </a:t>
            </a:r>
            <a:r>
              <a:rPr lang="es-ES" dirty="0" smtClean="0"/>
              <a:t>dotación para su análisis por parte de peritos civiles.</a:t>
            </a:r>
          </a:p>
          <a:p>
            <a:pPr algn="just"/>
            <a:r>
              <a:rPr lang="es-ES" dirty="0" smtClean="0"/>
              <a:t>El objetivo fue obtener experticias de alto nivel técnico que garanticen objetividad e imparcialidad en sus resultados.</a:t>
            </a:r>
          </a:p>
          <a:p>
            <a:pPr algn="just"/>
            <a:r>
              <a:rPr lang="es-ES" dirty="0" smtClean="0"/>
              <a:t>Los resultados obtenidos son analizados por el Fiscal a cargo de la investigación.</a:t>
            </a:r>
          </a:p>
          <a:p>
            <a:pPr algn="just"/>
            <a:endParaRPr lang="es-ES" dirty="0" smtClean="0"/>
          </a:p>
          <a:p>
            <a:pPr algn="just"/>
            <a:endParaRPr lang="es-ES" dirty="0" smtClean="0"/>
          </a:p>
          <a:p>
            <a:pPr algn="just"/>
            <a:endParaRPr lang="es-ES" sz="3600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9275" y="-197224"/>
            <a:ext cx="8042276" cy="1754678"/>
          </a:xfrm>
        </p:spPr>
        <p:txBody>
          <a:bodyPr/>
          <a:lstStyle/>
          <a:p>
            <a:r>
              <a:rPr lang="es-ES" sz="3200" b="1" dirty="0"/>
              <a:t>2</a:t>
            </a:r>
            <a:r>
              <a:rPr lang="es-ES" sz="3200" b="1" dirty="0" smtClean="0"/>
              <a:t>.- Tentativa de Magnicidio</a:t>
            </a:r>
            <a:endParaRPr lang="es-E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1557454"/>
            <a:ext cx="8042276" cy="3958684"/>
          </a:xfrm>
        </p:spPr>
        <p:txBody>
          <a:bodyPr>
            <a:normAutofit fontScale="25000" lnSpcReduction="20000"/>
          </a:bodyPr>
          <a:lstStyle/>
          <a:p>
            <a:r>
              <a:rPr lang="es-EC" sz="8800" dirty="0" smtClean="0"/>
              <a:t>El 1 de  agosto de 2014, seis policías fueron sentenciados a 12 años de reclusión mayor por la tentativa de asesinato al Presidente de la República.  </a:t>
            </a:r>
            <a:endParaRPr lang="es-ES" sz="8800" dirty="0" smtClean="0"/>
          </a:p>
          <a:p>
            <a:r>
              <a:rPr lang="es-EC" sz="8800" dirty="0" smtClean="0"/>
              <a:t>Los implicados formaron parte del grupo de policías sublevados  que atacó a la caravana que rescató al Primer Mandatario, la noche del 30S. </a:t>
            </a:r>
            <a:endParaRPr lang="es-ES" sz="8800" dirty="0" smtClean="0"/>
          </a:p>
          <a:p>
            <a:r>
              <a:rPr lang="es-EC" sz="8800" dirty="0" smtClean="0"/>
              <a:t>Estos uniformados también fueron identificados como parte del grupo de policías que atacó el vehículo de inteligencia militar, en el cual perdió la vida el soldado Darwin </a:t>
            </a:r>
            <a:r>
              <a:rPr lang="es-EC" sz="8800" dirty="0" err="1" smtClean="0"/>
              <a:t>Panchi</a:t>
            </a:r>
            <a:r>
              <a:rPr lang="es-EC" sz="8800" dirty="0" smtClean="0"/>
              <a:t>. </a:t>
            </a:r>
          </a:p>
          <a:p>
            <a:r>
              <a:rPr lang="es-EC" sz="8800" dirty="0" smtClean="0"/>
              <a:t>Se hicieron peritajes de identidad humana y cotejamiento morfológico y de voz, lo que permitieron obtener al Tribunal </a:t>
            </a:r>
            <a:r>
              <a:rPr lang="es-EC" sz="8800" dirty="0"/>
              <a:t>P</a:t>
            </a:r>
            <a:r>
              <a:rPr lang="es-EC" sz="8800" dirty="0" smtClean="0"/>
              <a:t>enal la certeza sobre la responsabilidad de los sentenciados. </a:t>
            </a:r>
            <a:endParaRPr lang="es-ES" sz="8800" dirty="0" smtClean="0"/>
          </a:p>
          <a:p>
            <a:pPr>
              <a:buNone/>
            </a:pPr>
            <a:endParaRPr lang="es-ES" sz="3600" dirty="0" smtClean="0"/>
          </a:p>
          <a:p>
            <a:endParaRPr lang="es-ES" sz="3600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90440" y="328342"/>
            <a:ext cx="6101111" cy="346927"/>
          </a:xfrm>
        </p:spPr>
        <p:txBody>
          <a:bodyPr/>
          <a:lstStyle/>
          <a:p>
            <a:r>
              <a:rPr lang="es-ES" sz="3200" b="1" dirty="0"/>
              <a:t>3</a:t>
            </a:r>
            <a:r>
              <a:rPr lang="es-ES" sz="3200" b="1" dirty="0" smtClean="0"/>
              <a:t>.-  Pérdida de las </a:t>
            </a:r>
            <a:r>
              <a:rPr lang="es-ES" sz="3200" b="1" dirty="0"/>
              <a:t>e</a:t>
            </a:r>
            <a:r>
              <a:rPr lang="es-ES" sz="3200" b="1" dirty="0" smtClean="0"/>
              <a:t>videncias </a:t>
            </a:r>
            <a:endParaRPr lang="es-E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1250174"/>
            <a:ext cx="8042276" cy="4658909"/>
          </a:xfrm>
        </p:spPr>
        <p:txBody>
          <a:bodyPr>
            <a:noAutofit/>
          </a:bodyPr>
          <a:lstStyle/>
          <a:p>
            <a:pPr algn="just"/>
            <a:r>
              <a:rPr lang="es-EC" sz="2000" dirty="0" smtClean="0"/>
              <a:t>Entre </a:t>
            </a:r>
            <a:r>
              <a:rPr lang="es-EC" sz="2000" dirty="0"/>
              <a:t>la noche del 30 de septiembre y madrugada del 1 de </a:t>
            </a:r>
            <a:r>
              <a:rPr lang="es-EC" sz="2000" dirty="0" smtClean="0"/>
              <a:t>octubre de 2010, trabajadores </a:t>
            </a:r>
            <a:r>
              <a:rPr lang="es-EC" sz="2000" dirty="0"/>
              <a:t>de la </a:t>
            </a:r>
            <a:r>
              <a:rPr lang="es-EC" sz="2000" dirty="0" smtClean="0"/>
              <a:t>EMASEO, EMOP realizaron tareas de limpieza y del lugar de los hechos (Av. Mariana de Jesús y sus alrededores).</a:t>
            </a:r>
            <a:endParaRPr lang="es-ES" sz="2000" dirty="0"/>
          </a:p>
          <a:p>
            <a:r>
              <a:rPr lang="es-EC" sz="2000" dirty="0" smtClean="0"/>
              <a:t>El </a:t>
            </a:r>
            <a:r>
              <a:rPr lang="es-EC" sz="2000" dirty="0"/>
              <a:t>entonces Fiscal </a:t>
            </a:r>
            <a:r>
              <a:rPr lang="es-EC" sz="2000" dirty="0" smtClean="0"/>
              <a:t>Provincial de Pichincha, </a:t>
            </a:r>
            <a:r>
              <a:rPr lang="es-EC" sz="2000" dirty="0"/>
              <a:t>los fiscales de turno y la Policía </a:t>
            </a:r>
            <a:r>
              <a:rPr lang="es-EC" sz="2000" dirty="0" smtClean="0"/>
              <a:t>Judicial  de Pichincha, omitieron proteger y preservar la escena de los hechos delictivos y por tanto asegurar la integridad las evidencias.</a:t>
            </a:r>
          </a:p>
          <a:p>
            <a:pPr algn="just"/>
            <a:r>
              <a:rPr lang="es-EC" sz="2000" dirty="0"/>
              <a:t>La Fiscalía </a:t>
            </a:r>
            <a:r>
              <a:rPr lang="es-EC" sz="2000" dirty="0" smtClean="0"/>
              <a:t>inició en el 2012 el </a:t>
            </a:r>
            <a:r>
              <a:rPr lang="es-EC" sz="2000" dirty="0"/>
              <a:t>proceso para investigar </a:t>
            </a:r>
            <a:r>
              <a:rPr lang="es-EC" sz="2000" dirty="0" smtClean="0"/>
              <a:t>a los responsables del hecho. </a:t>
            </a:r>
          </a:p>
          <a:p>
            <a:pPr algn="just"/>
            <a:r>
              <a:rPr lang="es-EC" sz="2000" dirty="0" smtClean="0"/>
              <a:t>El 27 de agosto de 2014, la Fiscalía formuló cargos en contra del entonces Jefe de </a:t>
            </a:r>
            <a:r>
              <a:rPr lang="es-ES" sz="2000" dirty="0" smtClean="0"/>
              <a:t>la Policía Judicial de Pichincha, </a:t>
            </a:r>
            <a:r>
              <a:rPr lang="es-ES" sz="2000" dirty="0" err="1" smtClean="0"/>
              <a:t>Crnl</a:t>
            </a:r>
            <a:r>
              <a:rPr lang="es-ES" sz="2000" dirty="0" smtClean="0"/>
              <a:t>. Víctor Hugo Cartagena.</a:t>
            </a:r>
            <a:r>
              <a:rPr lang="es-ES" sz="2000" b="1" dirty="0" smtClean="0"/>
              <a:t>      </a:t>
            </a:r>
            <a:r>
              <a:rPr lang="es-EC" sz="2000" dirty="0" smtClean="0"/>
              <a:t>  </a:t>
            </a:r>
            <a:endParaRPr lang="es-ES" sz="2000" dirty="0" smtClean="0"/>
          </a:p>
          <a:p>
            <a:pPr>
              <a:buNone/>
            </a:pPr>
            <a:endParaRPr lang="es-ES" sz="2000" dirty="0" smtClean="0"/>
          </a:p>
          <a:p>
            <a:endParaRPr lang="es-ES" sz="2000" dirty="0" smtClean="0"/>
          </a:p>
          <a:p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9275" y="107575"/>
            <a:ext cx="8042276" cy="1643166"/>
          </a:xfrm>
        </p:spPr>
        <p:txBody>
          <a:bodyPr/>
          <a:lstStyle/>
          <a:p>
            <a:r>
              <a:rPr lang="es-ES" sz="2800" b="1" dirty="0" smtClean="0"/>
              <a:t>4.- Regimiento Quito No. 1</a:t>
            </a:r>
            <a:endParaRPr lang="es-ES" sz="2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2007220"/>
            <a:ext cx="8042276" cy="4215160"/>
          </a:xfrm>
        </p:spPr>
        <p:txBody>
          <a:bodyPr>
            <a:normAutofit/>
          </a:bodyPr>
          <a:lstStyle/>
          <a:p>
            <a:pPr algn="just"/>
            <a:r>
              <a:rPr lang="es-EC" sz="2600" dirty="0" smtClean="0"/>
              <a:t>Se investigaron los hechos producidos en el Regimiento Quito No. 1</a:t>
            </a:r>
            <a:r>
              <a:rPr lang="es-EC" sz="2600" dirty="0"/>
              <a:t>, la mañana del </a:t>
            </a:r>
            <a:r>
              <a:rPr lang="es-EC" sz="2600" dirty="0" smtClean="0"/>
              <a:t>30 de septiembre de 2010, donde se realizaron las protestas de la policía y se agredió físicamente al   Presidente de la República.</a:t>
            </a:r>
          </a:p>
          <a:p>
            <a:pPr algn="just"/>
            <a:r>
              <a:rPr lang="es-EC" sz="2600" dirty="0" smtClean="0"/>
              <a:t>Por </a:t>
            </a:r>
            <a:r>
              <a:rPr lang="es-EC" sz="2600" dirty="0"/>
              <a:t>el delito de rebelión, </a:t>
            </a:r>
            <a:r>
              <a:rPr lang="es-EC" sz="2600" dirty="0" smtClean="0"/>
              <a:t>trece personas </a:t>
            </a:r>
            <a:r>
              <a:rPr lang="es-EC" sz="2600" dirty="0"/>
              <a:t>fueron sentenciadas y  recibieron penas entre tres meses y un año de prisión</a:t>
            </a:r>
            <a:r>
              <a:rPr lang="es-EC" sz="2000" dirty="0"/>
              <a:t>.</a:t>
            </a:r>
            <a:endParaRPr lang="es-ES" sz="2000" dirty="0"/>
          </a:p>
          <a:p>
            <a:pPr>
              <a:buNone/>
            </a:pPr>
            <a:endParaRPr lang="es-ES" sz="3600" dirty="0" smtClean="0"/>
          </a:p>
          <a:p>
            <a:endParaRPr lang="es-ES" sz="3600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9275" y="1193180"/>
            <a:ext cx="8042276" cy="524108"/>
          </a:xfrm>
        </p:spPr>
        <p:txBody>
          <a:bodyPr/>
          <a:lstStyle/>
          <a:p>
            <a:r>
              <a:rPr lang="es-ES" sz="2800" b="1" dirty="0" smtClean="0">
                <a:solidFill>
                  <a:schemeClr val="tx1"/>
                </a:solidFill>
              </a:rPr>
              <a:t/>
            </a:r>
            <a:br>
              <a:rPr lang="es-ES" sz="2800" b="1" dirty="0" smtClean="0">
                <a:solidFill>
                  <a:schemeClr val="tx1"/>
                </a:solidFill>
              </a:rPr>
            </a:br>
            <a:r>
              <a:rPr lang="es-ES" sz="2800" b="1" dirty="0" smtClean="0">
                <a:solidFill>
                  <a:srgbClr val="18579B"/>
                </a:solidFill>
              </a:rPr>
              <a:t>5.- Caso Asamblea Nacional</a:t>
            </a:r>
            <a:endParaRPr lang="es-ES" sz="2800" b="1" dirty="0">
              <a:solidFill>
                <a:srgbClr val="18579B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1888981"/>
            <a:ext cx="8042276" cy="448279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C" dirty="0" smtClean="0"/>
              <a:t>Integrantes de la Escolta Legislativa, junto al personal policial del Regimiento Quito No. 2, agredieron en forma física y verbal a varios asambleístas,</a:t>
            </a:r>
            <a:endParaRPr lang="es-ES" dirty="0" smtClean="0"/>
          </a:p>
          <a:p>
            <a:r>
              <a:rPr lang="es-EC" dirty="0" smtClean="0"/>
              <a:t>Estos hechos estuvieron liderados por el entonces Jefe de la Escolta Legislativa, </a:t>
            </a:r>
            <a:r>
              <a:rPr lang="es-EC" dirty="0" err="1" smtClean="0"/>
              <a:t>Crnl</a:t>
            </a:r>
            <a:r>
              <a:rPr lang="es-EC" dirty="0" smtClean="0"/>
              <a:t>. Rolando Tapia.</a:t>
            </a:r>
          </a:p>
          <a:p>
            <a:pPr algn="just"/>
            <a:r>
              <a:rPr lang="es-EC" dirty="0" smtClean="0"/>
              <a:t>El </a:t>
            </a:r>
            <a:r>
              <a:rPr lang="es-EC" dirty="0" err="1" smtClean="0"/>
              <a:t>Crnl</a:t>
            </a:r>
            <a:r>
              <a:rPr lang="es-EC" dirty="0" smtClean="0"/>
              <a:t>. Tapia</a:t>
            </a:r>
            <a:r>
              <a:rPr lang="es-EC" dirty="0"/>
              <a:t> fue sentenciado por el Tribunal Segundo de Garantías Penales de Pichincha a tres años de prisión como autor </a:t>
            </a:r>
            <a:r>
              <a:rPr lang="es-EC" dirty="0" smtClean="0"/>
              <a:t>del delito de atentado </a:t>
            </a:r>
            <a:r>
              <a:rPr lang="es-EC" dirty="0"/>
              <a:t>contra la seguridad </a:t>
            </a:r>
            <a:r>
              <a:rPr lang="es-EC" dirty="0" smtClean="0"/>
              <a:t>interior </a:t>
            </a:r>
            <a:r>
              <a:rPr lang="es-EC" dirty="0"/>
              <a:t>del Estado. </a:t>
            </a:r>
            <a:endParaRPr lang="es-ES" dirty="0"/>
          </a:p>
          <a:p>
            <a:pPr algn="just"/>
            <a:r>
              <a:rPr lang="es-EC" dirty="0" smtClean="0"/>
              <a:t>Otras dos </a:t>
            </a:r>
            <a:r>
              <a:rPr lang="es-EC" dirty="0"/>
              <a:t>personas fueron sentenciadas </a:t>
            </a:r>
            <a:r>
              <a:rPr lang="es-EC" dirty="0" smtClean="0"/>
              <a:t>a </a:t>
            </a:r>
            <a:r>
              <a:rPr lang="es-EC" dirty="0"/>
              <a:t>18 meses de prisión, como </a:t>
            </a:r>
            <a:r>
              <a:rPr lang="es-EC" dirty="0" smtClean="0"/>
              <a:t>cómplices  </a:t>
            </a:r>
            <a:r>
              <a:rPr lang="es-EC" dirty="0"/>
              <a:t>y tres ciudadanos como encubridores,  recibieron nueve meses de prisión. Las sentencias se encuentran ejecutoriadas.</a:t>
            </a:r>
            <a:endParaRPr lang="es-ES" dirty="0"/>
          </a:p>
          <a:p>
            <a:endParaRPr lang="es-ES" dirty="0" smtClean="0"/>
          </a:p>
          <a:p>
            <a:pPr>
              <a:buNone/>
            </a:pPr>
            <a:endParaRPr lang="es-ES" sz="3600" dirty="0" smtClean="0"/>
          </a:p>
          <a:p>
            <a:endParaRPr lang="es-ES" sz="3600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9275" y="107575"/>
            <a:ext cx="8042276" cy="1654318"/>
          </a:xfrm>
        </p:spPr>
        <p:txBody>
          <a:bodyPr/>
          <a:lstStyle/>
          <a:p>
            <a:r>
              <a:rPr lang="es-ES" sz="2800" b="1" dirty="0" smtClean="0"/>
              <a:t>6.- Homicidio de Juan Pablo Bolaños</a:t>
            </a:r>
            <a:endParaRPr lang="es-ES" sz="2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38485" y="1934737"/>
            <a:ext cx="8042276" cy="4343400"/>
          </a:xfrm>
        </p:spPr>
        <p:txBody>
          <a:bodyPr>
            <a:normAutofit/>
          </a:bodyPr>
          <a:lstStyle/>
          <a:p>
            <a:pPr algn="just"/>
            <a:r>
              <a:rPr lang="es-EC" dirty="0" smtClean="0"/>
              <a:t>El joven universitario falleció tras recibir dos disparos en los exteriores del Hospital de la Policía, la noche del 30S.</a:t>
            </a:r>
            <a:endParaRPr lang="es-ES" dirty="0" smtClean="0"/>
          </a:p>
          <a:p>
            <a:pPr algn="just"/>
            <a:r>
              <a:rPr lang="es-EC" dirty="0"/>
              <a:t>El teniente de Policía, Francisco Guzmán, fue declarado culpable y sentenciado a seis años de reclusión mayor ordinaria por homicidio </a:t>
            </a:r>
            <a:r>
              <a:rPr lang="es-EC" dirty="0" smtClean="0"/>
              <a:t>simple y al pago  </a:t>
            </a:r>
            <a:r>
              <a:rPr lang="es-EC" dirty="0"/>
              <a:t>de 30.000 dólares como indemnización.</a:t>
            </a:r>
          </a:p>
          <a:p>
            <a:endParaRPr lang="es-ES" dirty="0" smtClean="0"/>
          </a:p>
          <a:p>
            <a:endParaRPr lang="es-ES" dirty="0" smtClean="0"/>
          </a:p>
          <a:p>
            <a:pPr>
              <a:buNone/>
            </a:pPr>
            <a:endParaRPr lang="es-ES" sz="3600" dirty="0" smtClean="0"/>
          </a:p>
          <a:p>
            <a:endParaRPr lang="es-ES" sz="3600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9275" y="609600"/>
            <a:ext cx="8042276" cy="1107688"/>
          </a:xfrm>
        </p:spPr>
        <p:txBody>
          <a:bodyPr/>
          <a:lstStyle/>
          <a:p>
            <a:r>
              <a:rPr lang="es-ES" sz="2800" b="1" dirty="0" smtClean="0"/>
              <a:t>7.- Sabotaje a Ecuador TV</a:t>
            </a:r>
            <a:endParaRPr lang="es-ES" sz="2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1895706"/>
            <a:ext cx="8042276" cy="4326673"/>
          </a:xfrm>
        </p:spPr>
        <p:txBody>
          <a:bodyPr>
            <a:normAutofit/>
          </a:bodyPr>
          <a:lstStyle/>
          <a:p>
            <a:pPr algn="just"/>
            <a:r>
              <a:rPr lang="es-EC" dirty="0" smtClean="0"/>
              <a:t>Un grupo de manifestantes causó destrozos materiales en las instalaciones de Ecuador TV. </a:t>
            </a:r>
            <a:endParaRPr lang="es-ES" dirty="0" smtClean="0"/>
          </a:p>
          <a:p>
            <a:pPr algn="just"/>
            <a:r>
              <a:rPr lang="es-EC" dirty="0" smtClean="0"/>
              <a:t>La Fiscalía comprobó que los ahora sentenciados, al irrumpir violentamente en el interior de Ecuador TV destruyeron bienes estatales y paralizaron un servicio público.</a:t>
            </a:r>
            <a:endParaRPr lang="es-ES" dirty="0" smtClean="0"/>
          </a:p>
          <a:p>
            <a:pPr algn="just"/>
            <a:r>
              <a:rPr lang="es-EC" dirty="0" smtClean="0"/>
              <a:t>Se sentenció a seis años de prisión a seis procesados como autores del delito de sabotaje. Además una persona fue sentenciada como cómplice a dos años de prisión.</a:t>
            </a: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>
              <a:buNone/>
            </a:pPr>
            <a:endParaRPr lang="es-ES" sz="3600" dirty="0" smtClean="0"/>
          </a:p>
          <a:p>
            <a:endParaRPr lang="es-ES" sz="3600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2107579"/>
            <a:ext cx="8042276" cy="3836021"/>
          </a:xfrm>
        </p:spPr>
        <p:txBody>
          <a:bodyPr>
            <a:normAutofit/>
          </a:bodyPr>
          <a:lstStyle/>
          <a:p>
            <a:pPr algn="just"/>
            <a:r>
              <a:rPr lang="es-EC" sz="2800" dirty="0" smtClean="0"/>
              <a:t>En la Corte Nacional de Justicia se tramita la extradición de los hermanos José Luis y Pablo G. quienes se encuentran con asilo político en República Checa.</a:t>
            </a:r>
            <a:endParaRPr lang="es-ES" sz="2800" dirty="0" smtClean="0"/>
          </a:p>
          <a:p>
            <a:endParaRPr lang="es-ES" dirty="0" smtClean="0"/>
          </a:p>
          <a:p>
            <a:pPr>
              <a:buNone/>
            </a:pPr>
            <a:endParaRPr lang="es-ES" sz="3600" dirty="0" smtClean="0"/>
          </a:p>
          <a:p>
            <a:endParaRPr lang="es-ES" sz="3600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9275" y="1306284"/>
            <a:ext cx="8042276" cy="1002018"/>
          </a:xfrm>
        </p:spPr>
        <p:txBody>
          <a:bodyPr/>
          <a:lstStyle/>
          <a:p>
            <a:r>
              <a:rPr lang="es-ES" sz="2800" b="1" dirty="0" smtClean="0">
                <a:solidFill>
                  <a:schemeClr val="tx1"/>
                </a:solidFill>
              </a:rPr>
              <a:t/>
            </a:r>
            <a:br>
              <a:rPr lang="es-ES" sz="2800" b="1" dirty="0" smtClean="0">
                <a:solidFill>
                  <a:schemeClr val="tx1"/>
                </a:solidFill>
              </a:rPr>
            </a:br>
            <a:r>
              <a:rPr lang="es-ES" sz="2800" b="1" dirty="0" smtClean="0">
                <a:solidFill>
                  <a:schemeClr val="tx1"/>
                </a:solidFill>
              </a:rPr>
              <a:t/>
            </a:r>
            <a:br>
              <a:rPr lang="es-ES" sz="2800" b="1" dirty="0" smtClean="0">
                <a:solidFill>
                  <a:schemeClr val="tx1"/>
                </a:solidFill>
              </a:rPr>
            </a:br>
            <a:r>
              <a:rPr lang="es-ES" sz="2800" b="1" dirty="0" smtClean="0">
                <a:solidFill>
                  <a:schemeClr val="tx1"/>
                </a:solidFill>
              </a:rPr>
              <a:t/>
            </a:r>
            <a:br>
              <a:rPr lang="es-ES" sz="2800" b="1" dirty="0" smtClean="0">
                <a:solidFill>
                  <a:schemeClr val="tx1"/>
                </a:solidFill>
              </a:rPr>
            </a:br>
            <a:r>
              <a:rPr lang="es-ES" sz="2800" b="1" dirty="0" smtClean="0"/>
              <a:t>8.- Caso FAE</a:t>
            </a:r>
            <a:endParaRPr lang="es-ES" sz="2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2430966"/>
            <a:ext cx="8042276" cy="3512634"/>
          </a:xfrm>
        </p:spPr>
        <p:txBody>
          <a:bodyPr>
            <a:normAutofit/>
          </a:bodyPr>
          <a:lstStyle/>
          <a:p>
            <a:pPr algn="just"/>
            <a:r>
              <a:rPr lang="es-EC" sz="2800" dirty="0" smtClean="0"/>
              <a:t>El 30 de septiembre de 2010, en la zona de la Base Aérea del ex aeropuerto internacional Mariscal Sucre de Quito, un grupo de militares se tomó la pista de aterrizaje.</a:t>
            </a:r>
          </a:p>
          <a:p>
            <a:pPr algn="just"/>
            <a:r>
              <a:rPr lang="es-EC" sz="2800" dirty="0" smtClean="0"/>
              <a:t>En la instrucción fiscal por el delito de paralización de servicios públicos se procesó a 225 personas entre militares y policías.</a:t>
            </a:r>
            <a:endParaRPr lang="es-ES" sz="2800" dirty="0" smtClean="0"/>
          </a:p>
          <a:p>
            <a:endParaRPr lang="es-ES" dirty="0" smtClean="0"/>
          </a:p>
          <a:p>
            <a:pPr>
              <a:buNone/>
            </a:pPr>
            <a:endParaRPr lang="es-ES" sz="3600" dirty="0" smtClean="0"/>
          </a:p>
          <a:p>
            <a:endParaRPr lang="es-ES" sz="3600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9275" y="107575"/>
            <a:ext cx="8042276" cy="1590595"/>
          </a:xfrm>
        </p:spPr>
        <p:txBody>
          <a:bodyPr/>
          <a:lstStyle/>
          <a:p>
            <a:r>
              <a:rPr lang="es-ES" sz="4000" dirty="0" smtClean="0"/>
              <a:t>Resultados de las investigaciones</a:t>
            </a:r>
            <a:endParaRPr lang="es-ES" sz="4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49275" y="1894475"/>
            <a:ext cx="80422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/>
              <a:t>La Fiscalía General del Estado en cumplimiento de su obligación constitucional y legal de investigación de los hechos delictivos ocurridos el 30 de septiembre de 2010 tramita 53 casos a escala nacional, que se encuentran en las siguientes fases procesales y pre procesales:</a:t>
            </a:r>
          </a:p>
          <a:p>
            <a:endParaRPr lang="es-ES" sz="2400" dirty="0"/>
          </a:p>
          <a:p>
            <a:endParaRPr lang="es-ES" sz="2400" dirty="0" smtClean="0"/>
          </a:p>
          <a:p>
            <a:endParaRPr lang="es-ES" sz="2400" dirty="0" smtClean="0"/>
          </a:p>
          <a:p>
            <a:endParaRPr lang="es-ES" sz="2400" dirty="0" smtClean="0"/>
          </a:p>
          <a:p>
            <a:endParaRPr lang="es-ES" sz="2400" dirty="0" smtClean="0"/>
          </a:p>
          <a:p>
            <a:endParaRPr lang="es-ES" sz="2400" dirty="0"/>
          </a:p>
        </p:txBody>
      </p:sp>
      <p:pic>
        <p:nvPicPr>
          <p:cNvPr id="3" name="Imagen 2" descr="Captura de pantalla 2014-09-22 a la(s) 20.47.1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389" y="3998631"/>
            <a:ext cx="3915317" cy="2156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9275" y="1306285"/>
            <a:ext cx="8042276" cy="845900"/>
          </a:xfrm>
        </p:spPr>
        <p:txBody>
          <a:bodyPr/>
          <a:lstStyle/>
          <a:p>
            <a:r>
              <a:rPr lang="es-ES" sz="2800" b="1" dirty="0" smtClean="0">
                <a:solidFill>
                  <a:schemeClr val="tx1"/>
                </a:solidFill>
              </a:rPr>
              <a:t/>
            </a:r>
            <a:br>
              <a:rPr lang="es-ES" sz="2800" b="1" dirty="0" smtClean="0">
                <a:solidFill>
                  <a:schemeClr val="tx1"/>
                </a:solidFill>
              </a:rPr>
            </a:br>
            <a:r>
              <a:rPr lang="es-ES" sz="2800" b="1" dirty="0" smtClean="0">
                <a:solidFill>
                  <a:schemeClr val="tx1"/>
                </a:solidFill>
              </a:rPr>
              <a:t/>
            </a:r>
            <a:br>
              <a:rPr lang="es-ES" sz="2800" b="1" dirty="0" smtClean="0">
                <a:solidFill>
                  <a:schemeClr val="tx1"/>
                </a:solidFill>
              </a:rPr>
            </a:br>
            <a:r>
              <a:rPr lang="es-ES" sz="2800" b="1" dirty="0" smtClean="0">
                <a:solidFill>
                  <a:schemeClr val="tx1"/>
                </a:solidFill>
              </a:rPr>
              <a:t/>
            </a:r>
            <a:br>
              <a:rPr lang="es-ES" sz="2800" b="1" dirty="0" smtClean="0">
                <a:solidFill>
                  <a:schemeClr val="tx1"/>
                </a:solidFill>
              </a:rPr>
            </a:br>
            <a:endParaRPr lang="es-ES" sz="2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1306285"/>
            <a:ext cx="8042276" cy="4882642"/>
          </a:xfrm>
        </p:spPr>
        <p:txBody>
          <a:bodyPr>
            <a:normAutofit lnSpcReduction="10000"/>
          </a:bodyPr>
          <a:lstStyle/>
          <a:p>
            <a:pPr algn="just"/>
            <a:r>
              <a:rPr lang="es-EC" dirty="0" smtClean="0"/>
              <a:t>La audiencia preparatoria de juicio y sustentación de dictamen se realizó entre el 7 y el 24 de junio del 2014.</a:t>
            </a:r>
            <a:endParaRPr lang="es-ES" dirty="0" smtClean="0"/>
          </a:p>
          <a:p>
            <a:pPr algn="just"/>
            <a:r>
              <a:rPr lang="es-EC" dirty="0" smtClean="0"/>
              <a:t>El fiscal Iván Ron emitió dictamen acusatorio contra 75 procesados y dictamen </a:t>
            </a:r>
            <a:r>
              <a:rPr lang="es-EC" dirty="0" err="1" smtClean="0"/>
              <a:t>abstentivo</a:t>
            </a:r>
            <a:r>
              <a:rPr lang="es-EC" dirty="0" smtClean="0"/>
              <a:t> a favor de 149 personas. Respecto de un procesado se declaró la extinción de la acción por haber fallecido.</a:t>
            </a:r>
          </a:p>
          <a:p>
            <a:r>
              <a:rPr lang="es-EC" dirty="0" smtClean="0"/>
              <a:t>El 2 de julio se notificó el auto de llamamiento a juicio contra los 75 ciudadanos acusados y se elevó a consulta al fiscal provincial el dictamen abstentivo. </a:t>
            </a:r>
            <a:endParaRPr lang="es-EC" dirty="0"/>
          </a:p>
          <a:p>
            <a:pPr algn="just"/>
            <a:r>
              <a:rPr lang="es-EC" dirty="0" smtClean="0"/>
              <a:t>Hoy se </a:t>
            </a:r>
            <a:r>
              <a:rPr lang="es-EC" smtClean="0"/>
              <a:t>realizará la </a:t>
            </a:r>
            <a:r>
              <a:rPr lang="es-EC" dirty="0" smtClean="0"/>
              <a:t>audiencia de nulidad el auto de llamamiento a juicio en la Corte Provincial de Pichincha.</a:t>
            </a:r>
            <a:endParaRPr lang="es-EC" dirty="0"/>
          </a:p>
          <a:p>
            <a:pPr marL="0" indent="0">
              <a:buNone/>
            </a:pP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>
              <a:buNone/>
            </a:pPr>
            <a:endParaRPr lang="es-ES" sz="3600" dirty="0" smtClean="0"/>
          </a:p>
          <a:p>
            <a:endParaRPr lang="es-ES" sz="3600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Sentencias</a:t>
            </a:r>
            <a:endParaRPr lang="es-ES" dirty="0"/>
          </a:p>
        </p:txBody>
      </p:sp>
      <p:pic>
        <p:nvPicPr>
          <p:cNvPr id="5" name="Imagen 4" descr="Captura de pantalla 2014-09-22 a la(s) 20.22.26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400" y="1662036"/>
            <a:ext cx="4865348" cy="4258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93568" y="295419"/>
            <a:ext cx="8042276" cy="1233714"/>
          </a:xfrm>
        </p:spPr>
        <p:txBody>
          <a:bodyPr/>
          <a:lstStyle/>
          <a:p>
            <a:r>
              <a:rPr lang="es-EC" sz="3200" dirty="0" smtClean="0"/>
              <a:t>Sentencias de primera instancia (Tribunal Penal)</a:t>
            </a:r>
            <a:endParaRPr lang="es-EC" sz="3200" dirty="0"/>
          </a:p>
        </p:txBody>
      </p:sp>
      <p:pic>
        <p:nvPicPr>
          <p:cNvPr id="6" name="Imagen 5" descr="Captura de pantalla 2014-09-22 a la(s) 20.56.3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42" y="1591494"/>
            <a:ext cx="8654585" cy="388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4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84787" y="299735"/>
            <a:ext cx="6816726" cy="1364344"/>
          </a:xfrm>
        </p:spPr>
        <p:txBody>
          <a:bodyPr/>
          <a:lstStyle/>
          <a:p>
            <a:r>
              <a:rPr lang="es-EC" sz="3200" dirty="0" smtClean="0"/>
              <a:t>Sentencias segunda instancia (Corte Provincial) </a:t>
            </a:r>
            <a:endParaRPr lang="es-EC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522" y="1886415"/>
            <a:ext cx="66103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29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92244" y="107576"/>
            <a:ext cx="5786244" cy="815497"/>
          </a:xfrm>
        </p:spPr>
        <p:txBody>
          <a:bodyPr/>
          <a:lstStyle/>
          <a:p>
            <a:r>
              <a:rPr lang="es-EC" sz="3600" dirty="0" smtClean="0"/>
              <a:t>Sentencias Casación</a:t>
            </a:r>
            <a:endParaRPr lang="es-EC" sz="3600" dirty="0"/>
          </a:p>
        </p:txBody>
      </p:sp>
      <p:pic>
        <p:nvPicPr>
          <p:cNvPr id="6" name="Imagen 5" descr="Captura de pantalla 2014-09-22 a la(s) 21.06.06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73" y="1003610"/>
            <a:ext cx="6430536" cy="528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21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61269" y="107576"/>
            <a:ext cx="5630282" cy="703985"/>
          </a:xfrm>
        </p:spPr>
        <p:txBody>
          <a:bodyPr/>
          <a:lstStyle/>
          <a:p>
            <a:r>
              <a:rPr lang="es-EC" sz="3600" dirty="0" smtClean="0"/>
              <a:t>Procesados en el 30S</a:t>
            </a:r>
            <a:endParaRPr lang="es-EC" sz="3600" dirty="0"/>
          </a:p>
        </p:txBody>
      </p:sp>
      <p:pic>
        <p:nvPicPr>
          <p:cNvPr id="5" name="Imagen 4" descr="Captura de pantalla 2014-09-22 a la(s) 20.27.2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838" y="1612181"/>
            <a:ext cx="4583120" cy="2615184"/>
          </a:xfrm>
          <a:prstGeom prst="rect">
            <a:avLst/>
          </a:prstGeom>
        </p:spPr>
      </p:pic>
      <p:pic>
        <p:nvPicPr>
          <p:cNvPr id="6" name="Imagen 5" descr="Captura de pantalla 2014-09-22 a la(s) 20.28.59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81" y="4512026"/>
            <a:ext cx="4325435" cy="132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6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delitos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S" sz="3600" dirty="0" smtClean="0"/>
              <a:t>Los delitos por los que fueron investigados y sentenciados son: tentativa de magnicidio, </a:t>
            </a:r>
            <a:r>
              <a:rPr lang="es-ES" sz="3600" dirty="0"/>
              <a:t>homicidio, rebelión, </a:t>
            </a:r>
            <a:r>
              <a:rPr lang="es-ES" sz="3600" dirty="0" smtClean="0"/>
              <a:t>sedición, insubordinación, terrorismo, atentado contra la seguridad interior del Estado, paralización de servicios públicos, entre otros.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Gestión institucional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1654628"/>
            <a:ext cx="8042276" cy="46590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000" dirty="0" smtClean="0"/>
              <a:t>Para lograr los resultados expuestos, la Fiscalía General del Estado emprendió </a:t>
            </a:r>
            <a:r>
              <a:rPr lang="es-ES" sz="2000" dirty="0"/>
              <a:t>una serie de </a:t>
            </a:r>
            <a:r>
              <a:rPr lang="es-ES" sz="2000" dirty="0" smtClean="0"/>
              <a:t>acciones que permitió el direccionamiento adecuado de las investigaciones en todo el territorio nacional: </a:t>
            </a:r>
            <a:endParaRPr lang="es-ES" sz="2000" dirty="0"/>
          </a:p>
          <a:p>
            <a:pPr algn="just"/>
            <a:r>
              <a:rPr lang="es-ES" sz="2000" dirty="0" smtClean="0"/>
              <a:t>Asistencias </a:t>
            </a:r>
            <a:r>
              <a:rPr lang="es-ES" sz="2000" dirty="0"/>
              <a:t>penales </a:t>
            </a:r>
            <a:r>
              <a:rPr lang="es-ES" sz="2000" dirty="0" smtClean="0"/>
              <a:t>internacionales con Colombia y Perú en relación con los informes de cierre de fronteras, identificación morfológica, fonética forense, análisis balístico y de evidencias. etc.</a:t>
            </a:r>
          </a:p>
          <a:p>
            <a:pPr algn="just"/>
            <a:r>
              <a:rPr lang="es-ES" sz="2000" dirty="0" smtClean="0"/>
              <a:t>Contratación de peritos extranjeros para </a:t>
            </a:r>
            <a:r>
              <a:rPr lang="es-ES" sz="2000" dirty="0"/>
              <a:t>identificación morfológica, fonética </a:t>
            </a:r>
            <a:r>
              <a:rPr lang="es-ES" sz="2000" dirty="0" smtClean="0"/>
              <a:t>forense, cotejamiento de identidad humana, análisis de secuencia de imágenes, y descripción de acciones, transcripción de diálogos.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3320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ISCALIA GENERAL DEL ESTADO">
  <a:themeElements>
    <a:clrScheme name="Brisa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isa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isa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FISCALIA GENERAL DEL ESTADO.thmx</Template>
  <TotalTime>868</TotalTime>
  <Words>925</Words>
  <Application>Microsoft Office PowerPoint</Application>
  <PresentationFormat>Presentación en pantalla (4:3)</PresentationFormat>
  <Paragraphs>82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FISCALIA GENERAL DEL ESTADO</vt:lpstr>
      <vt:lpstr>CASOS   30S</vt:lpstr>
      <vt:lpstr>Resultados de las investigaciones</vt:lpstr>
      <vt:lpstr>Sentencias</vt:lpstr>
      <vt:lpstr>Sentencias de primera instancia (Tribunal Penal)</vt:lpstr>
      <vt:lpstr>Sentencias segunda instancia (Corte Provincial) </vt:lpstr>
      <vt:lpstr>Sentencias Casación</vt:lpstr>
      <vt:lpstr>Procesados en el 30S</vt:lpstr>
      <vt:lpstr>Los delitos </vt:lpstr>
      <vt:lpstr>Gestión institucional</vt:lpstr>
      <vt:lpstr>Presentación de PowerPoint</vt:lpstr>
      <vt:lpstr>1.- Fallecidos el 30S</vt:lpstr>
      <vt:lpstr>2.- Tentativa de Magnicidio</vt:lpstr>
      <vt:lpstr>3.-  Pérdida de las evidencias </vt:lpstr>
      <vt:lpstr>4.- Regimiento Quito No. 1</vt:lpstr>
      <vt:lpstr> 5.- Caso Asamblea Nacional</vt:lpstr>
      <vt:lpstr>6.- Homicidio de Juan Pablo Bolaños</vt:lpstr>
      <vt:lpstr>7.- Sabotaje a Ecuador TV</vt:lpstr>
      <vt:lpstr>Presentación de PowerPoint</vt:lpstr>
      <vt:lpstr>   8.- Caso FAE</vt:lpstr>
      <vt:lpstr>   </vt:lpstr>
    </vt:vector>
  </TitlesOfParts>
  <Company>FGE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FGE fge</dc:creator>
  <cp:lastModifiedBy>Angel Alfonso Cordova Hervas</cp:lastModifiedBy>
  <cp:revision>104</cp:revision>
  <dcterms:created xsi:type="dcterms:W3CDTF">2014-09-18T16:51:27Z</dcterms:created>
  <dcterms:modified xsi:type="dcterms:W3CDTF">2014-09-23T16:26:57Z</dcterms:modified>
</cp:coreProperties>
</file>