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57"/>
  </p:notesMasterIdLst>
  <p:sldIdLst>
    <p:sldId id="353" r:id="rId2"/>
    <p:sldId id="434" r:id="rId3"/>
    <p:sldId id="432" r:id="rId4"/>
    <p:sldId id="431" r:id="rId5"/>
    <p:sldId id="433" r:id="rId6"/>
    <p:sldId id="372" r:id="rId7"/>
    <p:sldId id="416" r:id="rId8"/>
    <p:sldId id="413" r:id="rId9"/>
    <p:sldId id="414" r:id="rId10"/>
    <p:sldId id="415" r:id="rId11"/>
    <p:sldId id="378" r:id="rId12"/>
    <p:sldId id="417" r:id="rId13"/>
    <p:sldId id="418" r:id="rId14"/>
    <p:sldId id="419" r:id="rId15"/>
    <p:sldId id="373" r:id="rId16"/>
    <p:sldId id="380" r:id="rId17"/>
    <p:sldId id="389" r:id="rId18"/>
    <p:sldId id="423" r:id="rId19"/>
    <p:sldId id="424" r:id="rId20"/>
    <p:sldId id="427" r:id="rId21"/>
    <p:sldId id="428" r:id="rId22"/>
    <p:sldId id="381" r:id="rId23"/>
    <p:sldId id="385" r:id="rId24"/>
    <p:sldId id="382" r:id="rId25"/>
    <p:sldId id="387" r:id="rId26"/>
    <p:sldId id="386" r:id="rId27"/>
    <p:sldId id="388" r:id="rId28"/>
    <p:sldId id="430" r:id="rId29"/>
    <p:sldId id="429" r:id="rId30"/>
    <p:sldId id="420" r:id="rId31"/>
    <p:sldId id="383" r:id="rId32"/>
    <p:sldId id="384" r:id="rId33"/>
    <p:sldId id="390" r:id="rId34"/>
    <p:sldId id="391" r:id="rId35"/>
    <p:sldId id="392" r:id="rId36"/>
    <p:sldId id="393" r:id="rId37"/>
    <p:sldId id="394" r:id="rId38"/>
    <p:sldId id="395" r:id="rId39"/>
    <p:sldId id="396" r:id="rId40"/>
    <p:sldId id="397" r:id="rId41"/>
    <p:sldId id="398" r:id="rId42"/>
    <p:sldId id="399" r:id="rId43"/>
    <p:sldId id="400" r:id="rId44"/>
    <p:sldId id="401" r:id="rId45"/>
    <p:sldId id="402" r:id="rId46"/>
    <p:sldId id="403" r:id="rId47"/>
    <p:sldId id="404" r:id="rId48"/>
    <p:sldId id="405" r:id="rId49"/>
    <p:sldId id="406" r:id="rId50"/>
    <p:sldId id="407" r:id="rId51"/>
    <p:sldId id="408" r:id="rId52"/>
    <p:sldId id="409" r:id="rId53"/>
    <p:sldId id="410" r:id="rId54"/>
    <p:sldId id="411" r:id="rId55"/>
    <p:sldId id="412" r:id="rId56"/>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sin título" id="{336DED55-5CBA-442A-8753-D99FFBE13E92}">
          <p14:sldIdLst>
            <p14:sldId id="353"/>
            <p14:sldId id="434"/>
            <p14:sldId id="432"/>
            <p14:sldId id="431"/>
            <p14:sldId id="433"/>
            <p14:sldId id="372"/>
            <p14:sldId id="416"/>
            <p14:sldId id="413"/>
            <p14:sldId id="414"/>
            <p14:sldId id="415"/>
            <p14:sldId id="378"/>
            <p14:sldId id="417"/>
            <p14:sldId id="418"/>
            <p14:sldId id="419"/>
            <p14:sldId id="373"/>
            <p14:sldId id="380"/>
            <p14:sldId id="389"/>
            <p14:sldId id="423"/>
            <p14:sldId id="424"/>
            <p14:sldId id="427"/>
            <p14:sldId id="428"/>
            <p14:sldId id="381"/>
            <p14:sldId id="385"/>
            <p14:sldId id="382"/>
            <p14:sldId id="387"/>
            <p14:sldId id="386"/>
            <p14:sldId id="388"/>
            <p14:sldId id="430"/>
            <p14:sldId id="429"/>
            <p14:sldId id="420"/>
            <p14:sldId id="383"/>
            <p14:sldId id="384"/>
            <p14:sldId id="390"/>
            <p14:sldId id="391"/>
            <p14:sldId id="392"/>
            <p14:sldId id="393"/>
            <p14:sldId id="394"/>
            <p14:sldId id="395"/>
            <p14:sldId id="396"/>
            <p14:sldId id="397"/>
            <p14:sldId id="398"/>
            <p14:sldId id="399"/>
            <p14:sldId id="400"/>
            <p14:sldId id="401"/>
            <p14:sldId id="402"/>
            <p14:sldId id="403"/>
            <p14:sldId id="404"/>
            <p14:sldId id="405"/>
            <p14:sldId id="406"/>
            <p14:sldId id="407"/>
            <p14:sldId id="408"/>
            <p14:sldId id="409"/>
            <p14:sldId id="410"/>
            <p14:sldId id="411"/>
            <p14:sldId id="412"/>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30" autoAdjust="0"/>
    <p:restoredTop sz="94684" autoAdjust="0"/>
  </p:normalViewPr>
  <p:slideViewPr>
    <p:cSldViewPr>
      <p:cViewPr>
        <p:scale>
          <a:sx n="100" d="100"/>
          <a:sy n="100" d="100"/>
        </p:scale>
        <p:origin x="-750" y="300"/>
      </p:cViewPr>
      <p:guideLst>
        <p:guide orient="horz" pos="2160"/>
        <p:guide pos="2880"/>
      </p:guideLst>
    </p:cSldViewPr>
  </p:slideViewPr>
  <p:outlineViewPr>
    <p:cViewPr>
      <p:scale>
        <a:sx n="33" d="100"/>
        <a:sy n="33" d="100"/>
      </p:scale>
      <p:origin x="0" y="3618"/>
    </p:cViewPr>
  </p:outlineViewPr>
  <p:notesTextViewPr>
    <p:cViewPr>
      <p:scale>
        <a:sx n="100" d="100"/>
        <a:sy n="100" d="100"/>
      </p:scale>
      <p:origin x="0" y="0"/>
    </p:cViewPr>
  </p:notesTextViewPr>
  <p:sorterViewPr>
    <p:cViewPr>
      <p:scale>
        <a:sx n="150" d="100"/>
        <a:sy n="150" d="100"/>
      </p:scale>
      <p:origin x="0" y="1639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velascoas\AppData\Local\Temp\GRAFICAS%20DE%20DESAPARECIDOS%20CON%20CORTE%2031%20DE%20MAYO%20DEL%202014.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1458915207099006E-2"/>
          <c:y val="0.14714819351317099"/>
          <c:w val="0.83455613965443898"/>
          <c:h val="0.83750788641246299"/>
        </c:manualLayout>
      </c:layout>
      <c:pie3DChart>
        <c:varyColors val="1"/>
        <c:dLbls>
          <c:dLblPos val="ctr"/>
          <c:showLegendKey val="0"/>
          <c:showVal val="0"/>
          <c:showCatName val="0"/>
          <c:showSerName val="0"/>
          <c:showPercent val="1"/>
          <c:showBubbleSize val="0"/>
          <c:showLeaderLines val="1"/>
        </c:dLbls>
      </c:pie3DChart>
      <c:spPr>
        <a:noFill/>
        <a:ln w="25400">
          <a:noFill/>
        </a:ln>
        <a:effectLst/>
      </c:spPr>
    </c:plotArea>
    <c:legend>
      <c:legendPos val="r"/>
      <c:layout>
        <c:manualLayout>
          <c:xMode val="edge"/>
          <c:yMode val="edge"/>
          <c:x val="0.27693327435346399"/>
          <c:y val="0.91638690067046502"/>
          <c:w val="0.42613846668650202"/>
          <c:h val="7.9021913292595003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100" b="1" i="0" u="none" strike="noStrike" kern="1200" baseline="0">
              <a:solidFill>
                <a:schemeClr val="dk1">
                  <a:lumMod val="75000"/>
                  <a:lumOff val="25000"/>
                </a:schemeClr>
              </a:solidFill>
              <a:latin typeface="+mn-lt"/>
              <a:ea typeface="+mn-ea"/>
              <a:cs typeface="+mn-cs"/>
            </a:defRPr>
          </a:pPr>
          <a:endParaRPr lang="es-EC"/>
        </a:p>
      </c:txPr>
    </c:legend>
    <c:plotVisOnly val="1"/>
    <c:dispBlanksAs val="gap"/>
    <c:showDLblsOverMax val="0"/>
  </c:chart>
  <c:sp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ln w="9525" cap="flat" cmpd="sng" algn="ctr">
      <a:solidFill>
        <a:schemeClr val="dk1">
          <a:lumMod val="25000"/>
          <a:lumOff val="75000"/>
        </a:schemeClr>
      </a:solidFill>
      <a:round/>
    </a:ln>
    <a:effectLst/>
  </c:spPr>
  <c:txPr>
    <a:bodyPr/>
    <a:lstStyle/>
    <a:p>
      <a:pPr>
        <a:defRPr/>
      </a:pPr>
      <a:endParaRPr lang="es-EC"/>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lang="es-ES" sz="900" b="1" i="0" u="none" strike="noStrike" kern="1200" baseline="0" dirty="0">
                <a:solidFill>
                  <a:schemeClr val="bg1"/>
                </a:solidFill>
                <a:latin typeface="+mn-lt"/>
                <a:ea typeface="+mn-ea"/>
                <a:cs typeface="+mn-cs"/>
              </a:defRPr>
            </a:pPr>
            <a:r>
              <a:rPr lang="es-ES" sz="900" b="1" i="0" u="none" strike="noStrike" kern="1200" baseline="0" dirty="0">
                <a:solidFill>
                  <a:schemeClr val="bg1"/>
                </a:solidFill>
                <a:latin typeface="+mn-lt"/>
                <a:ea typeface="+mn-ea"/>
                <a:cs typeface="+mn-cs"/>
              </a:rPr>
              <a:t>TOTAL POR PROVINCIA DE ACTOS ADMINISTRATIVOS DE DESAPARECIDOS  POR ESTADO</a:t>
            </a:r>
          </a:p>
          <a:p>
            <a:pPr marL="0" marR="0" indent="0" algn="ctr" defTabSz="914400" rtl="0" eaLnBrk="1" fontAlgn="auto" latinLnBrk="0" hangingPunct="1">
              <a:lnSpc>
                <a:spcPct val="100000"/>
              </a:lnSpc>
              <a:spcBef>
                <a:spcPts val="0"/>
              </a:spcBef>
              <a:spcAft>
                <a:spcPts val="0"/>
              </a:spcAft>
              <a:buClrTx/>
              <a:buSzTx/>
              <a:buFontTx/>
              <a:buNone/>
              <a:tabLst/>
              <a:defRPr lang="es-ES" sz="900" b="1" i="0" u="none" strike="noStrike" kern="1200" baseline="0" dirty="0">
                <a:solidFill>
                  <a:schemeClr val="bg1"/>
                </a:solidFill>
                <a:latin typeface="+mn-lt"/>
                <a:ea typeface="+mn-ea"/>
                <a:cs typeface="+mn-cs"/>
              </a:defRPr>
            </a:pPr>
            <a:r>
              <a:rPr lang="es-ES" sz="900" b="1" i="0" u="none" strike="noStrike" kern="1200" baseline="0" dirty="0">
                <a:solidFill>
                  <a:schemeClr val="bg1"/>
                </a:solidFill>
                <a:latin typeface="+mn-lt"/>
                <a:ea typeface="+mn-ea"/>
                <a:cs typeface="+mn-cs"/>
              </a:rPr>
              <a:t>DESDE ENERO DEL 2013 HASTA EL 31 DE MAYO DEL 2014</a:t>
            </a:r>
          </a:p>
          <a:p>
            <a:pPr marL="0" marR="0" indent="0" algn="ctr" defTabSz="914400" rtl="0" eaLnBrk="1" fontAlgn="auto" latinLnBrk="0" hangingPunct="1">
              <a:lnSpc>
                <a:spcPct val="100000"/>
              </a:lnSpc>
              <a:spcBef>
                <a:spcPts val="0"/>
              </a:spcBef>
              <a:spcAft>
                <a:spcPts val="0"/>
              </a:spcAft>
              <a:buClrTx/>
              <a:buSzTx/>
              <a:buFontTx/>
              <a:buNone/>
              <a:tabLst/>
              <a:defRPr lang="es-ES" sz="900" b="1" i="0" u="none" strike="noStrike" kern="1200" baseline="0" dirty="0">
                <a:solidFill>
                  <a:schemeClr val="bg1"/>
                </a:solidFill>
                <a:latin typeface="+mn-lt"/>
                <a:ea typeface="+mn-ea"/>
                <a:cs typeface="+mn-cs"/>
              </a:defRPr>
            </a:pPr>
            <a:endParaRPr lang="es-ES" sz="900" b="1" i="0" u="none" strike="noStrike" kern="1200" baseline="0" dirty="0">
              <a:solidFill>
                <a:schemeClr val="bg1"/>
              </a:solidFill>
              <a:latin typeface="+mn-lt"/>
              <a:ea typeface="+mn-ea"/>
              <a:cs typeface="+mn-cs"/>
            </a:endParaRP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lin ang="2700000" scaled="1"/>
          <a:tileRect/>
        </a:gradFill>
        <a:ln>
          <a:noFill/>
        </a:ln>
        <a:effectLst/>
        <a:sp3d/>
      </c:spPr>
    </c:sideWall>
    <c:backWall>
      <c:thickness val="0"/>
      <c: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lin ang="2700000" scaled="1"/>
          <a:tileRect/>
        </a:gradFill>
        <a:ln>
          <a:noFill/>
        </a:ln>
        <a:effectLst/>
        <a:sp3d/>
      </c:spPr>
    </c:backWall>
    <c:plotArea>
      <c:layout/>
      <c:bar3DChart>
        <c:barDir val="col"/>
        <c:grouping val="clustered"/>
        <c:varyColors val="0"/>
        <c:ser>
          <c:idx val="0"/>
          <c:order val="0"/>
          <c:tx>
            <c:strRef>
              <c:f>'total de casos por estado'!$B$3</c:f>
              <c:strCache>
                <c:ptCount val="1"/>
                <c:pt idx="0">
                  <c:v>CONCLUIDO ACTO ADMINISTRATIVO</c:v>
                </c:pt>
              </c:strCache>
            </c:strRef>
          </c:tx>
          <c:spPr>
            <a:gradFill flip="none" rotWithShape="1">
              <a:gsLst>
                <a:gs pos="0">
                  <a:schemeClr val="accent6">
                    <a:lumMod val="40000"/>
                    <a:lumOff val="60000"/>
                  </a:schemeClr>
                </a:gs>
                <a:gs pos="25000">
                  <a:schemeClr val="accent6">
                    <a:lumMod val="95000"/>
                    <a:lumOff val="5000"/>
                  </a:schemeClr>
                </a:gs>
                <a:gs pos="50000">
                  <a:srgbClr val="00B050"/>
                </a:gs>
              </a:gsLst>
              <a:path path="circle">
                <a:fillToRect l="50000" t="50000" r="50000" b="50000"/>
              </a:path>
              <a:tileRect/>
            </a:gradFill>
            <a:ln>
              <a:solidFill>
                <a:srgbClr val="00B050"/>
              </a:solidFill>
            </a:ln>
            <a:effectLst>
              <a:innerShdw blurRad="342900" dist="1066800" dir="18900000">
                <a:prstClr val="black">
                  <a:alpha val="77000"/>
                </a:prstClr>
              </a:innerShdw>
            </a:effectLst>
            <a:scene3d>
              <a:camera prst="orthographicFront"/>
              <a:lightRig rig="threePt" dir="t"/>
            </a:scene3d>
            <a:sp3d>
              <a:bevelT w="152400" h="50800" prst="softRound"/>
              <a:contourClr>
                <a:srgbClr val="00B050"/>
              </a:contourClr>
            </a:sp3d>
          </c:spPr>
          <c:invertIfNegative val="0"/>
          <c:dPt>
            <c:idx val="18"/>
            <c:invertIfNegative val="0"/>
            <c:bubble3D val="0"/>
            <c:spPr>
              <a:gradFill flip="none" rotWithShape="1">
                <a:gsLst>
                  <a:gs pos="0">
                    <a:schemeClr val="accent6">
                      <a:lumMod val="40000"/>
                      <a:lumOff val="60000"/>
                    </a:schemeClr>
                  </a:gs>
                  <a:gs pos="25000">
                    <a:schemeClr val="accent6">
                      <a:lumMod val="95000"/>
                      <a:lumOff val="5000"/>
                    </a:schemeClr>
                  </a:gs>
                  <a:gs pos="50000">
                    <a:srgbClr val="00B050"/>
                  </a:gs>
                </a:gsLst>
                <a:path path="circle">
                  <a:fillToRect l="50000" t="50000" r="50000" b="50000"/>
                </a:path>
                <a:tileRect/>
              </a:gradFill>
              <a:ln>
                <a:solidFill>
                  <a:srgbClr val="00B050"/>
                </a:solidFill>
              </a:ln>
              <a:effectLst>
                <a:innerShdw blurRad="342900" dist="1066800" dir="18900000">
                  <a:prstClr val="black">
                    <a:alpha val="77000"/>
                  </a:prstClr>
                </a:innerShdw>
              </a:effectLst>
              <a:scene3d>
                <a:camera prst="orthographicFront"/>
                <a:lightRig rig="threePt" dir="t"/>
              </a:scene3d>
              <a:sp3d prstMaterial="dkEdge">
                <a:bevelT w="152400" h="50800" prst="softRound"/>
                <a:contourClr>
                  <a:srgbClr val="00B050"/>
                </a:contourClr>
              </a:sp3d>
            </c:spPr>
          </c:dPt>
          <c:dLbls>
            <c:dLbl>
              <c:idx val="9"/>
              <c:layout>
                <c:manualLayout>
                  <c:x val="-5.5584045337497899E-17"/>
                  <c:y val="1.56931322898924E-2"/>
                </c:manualLayout>
              </c:layout>
              <c:showLegendKey val="0"/>
              <c:showVal val="1"/>
              <c:showCatName val="0"/>
              <c:showSerName val="0"/>
              <c:showPercent val="0"/>
              <c:showBubbleSize val="0"/>
              <c:extLst>
                <c:ext xmlns:c15="http://schemas.microsoft.com/office/drawing/2012/chart" uri="{CE6537A1-D6FC-4f65-9D91-7224C49458BB}"/>
              </c:extLst>
            </c:dLbl>
            <c:dLbl>
              <c:idx val="18"/>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s-EC"/>
                </a:p>
              </c:txPr>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de casos por estado'!$A$4:$A$27</c:f>
              <c:strCache>
                <c:ptCount val="24"/>
                <c:pt idx="0">
                  <c:v>AZUAY</c:v>
                </c:pt>
                <c:pt idx="1">
                  <c:v>BOLÍVAR</c:v>
                </c:pt>
                <c:pt idx="2">
                  <c:v>CAÑAR</c:v>
                </c:pt>
                <c:pt idx="3">
                  <c:v>CARCHI</c:v>
                </c:pt>
                <c:pt idx="4">
                  <c:v>CHIMBORAZO</c:v>
                </c:pt>
                <c:pt idx="5">
                  <c:v>COTOPAXI</c:v>
                </c:pt>
                <c:pt idx="6">
                  <c:v>EL ORO</c:v>
                </c:pt>
                <c:pt idx="7">
                  <c:v>ESMERALDAS</c:v>
                </c:pt>
                <c:pt idx="8">
                  <c:v>GALÁPAGOS</c:v>
                </c:pt>
                <c:pt idx="9">
                  <c:v>GUAYAS</c:v>
                </c:pt>
                <c:pt idx="10">
                  <c:v>IMBABURA</c:v>
                </c:pt>
                <c:pt idx="11">
                  <c:v>LOJA</c:v>
                </c:pt>
                <c:pt idx="12">
                  <c:v>LOS RÍOS</c:v>
                </c:pt>
                <c:pt idx="13">
                  <c:v>MANABÍ</c:v>
                </c:pt>
                <c:pt idx="14">
                  <c:v>MORONA SANTIAGO</c:v>
                </c:pt>
                <c:pt idx="15">
                  <c:v>NAPO</c:v>
                </c:pt>
                <c:pt idx="16">
                  <c:v>ORELLANA</c:v>
                </c:pt>
                <c:pt idx="17">
                  <c:v>PASTAZA</c:v>
                </c:pt>
                <c:pt idx="18">
                  <c:v>PICHINCHA</c:v>
                </c:pt>
                <c:pt idx="19">
                  <c:v>SANTA ELENA</c:v>
                </c:pt>
                <c:pt idx="20">
                  <c:v>SANTO DOMINGO DE LOS TSÁCHILAS</c:v>
                </c:pt>
                <c:pt idx="21">
                  <c:v>SUCUMBÍOS</c:v>
                </c:pt>
                <c:pt idx="22">
                  <c:v>TUNGURAHUA</c:v>
                </c:pt>
                <c:pt idx="23">
                  <c:v>ZAMORA CHINCHIPE</c:v>
                </c:pt>
              </c:strCache>
            </c:strRef>
          </c:cat>
          <c:val>
            <c:numRef>
              <c:f>'total de casos por estado'!$B$4:$B$27</c:f>
              <c:numCache>
                <c:formatCode>General</c:formatCode>
                <c:ptCount val="24"/>
                <c:pt idx="0">
                  <c:v>680</c:v>
                </c:pt>
                <c:pt idx="1">
                  <c:v>49</c:v>
                </c:pt>
                <c:pt idx="2">
                  <c:v>104</c:v>
                </c:pt>
                <c:pt idx="3">
                  <c:v>100</c:v>
                </c:pt>
                <c:pt idx="4">
                  <c:v>228</c:v>
                </c:pt>
                <c:pt idx="5">
                  <c:v>161</c:v>
                </c:pt>
                <c:pt idx="6">
                  <c:v>243</c:v>
                </c:pt>
                <c:pt idx="7">
                  <c:v>283</c:v>
                </c:pt>
                <c:pt idx="8">
                  <c:v>4</c:v>
                </c:pt>
                <c:pt idx="9">
                  <c:v>3208</c:v>
                </c:pt>
                <c:pt idx="10">
                  <c:v>260</c:v>
                </c:pt>
                <c:pt idx="11">
                  <c:v>96</c:v>
                </c:pt>
                <c:pt idx="12">
                  <c:v>361</c:v>
                </c:pt>
                <c:pt idx="13">
                  <c:v>412</c:v>
                </c:pt>
                <c:pt idx="14">
                  <c:v>203</c:v>
                </c:pt>
                <c:pt idx="15">
                  <c:v>51</c:v>
                </c:pt>
                <c:pt idx="16">
                  <c:v>173</c:v>
                </c:pt>
                <c:pt idx="17">
                  <c:v>153</c:v>
                </c:pt>
                <c:pt idx="18">
                  <c:v>3438</c:v>
                </c:pt>
                <c:pt idx="19">
                  <c:v>102</c:v>
                </c:pt>
                <c:pt idx="20">
                  <c:v>375</c:v>
                </c:pt>
                <c:pt idx="21">
                  <c:v>160</c:v>
                </c:pt>
                <c:pt idx="22">
                  <c:v>428</c:v>
                </c:pt>
                <c:pt idx="23">
                  <c:v>39</c:v>
                </c:pt>
              </c:numCache>
            </c:numRef>
          </c:val>
          <c:shape val="cylinder"/>
        </c:ser>
        <c:ser>
          <c:idx val="1"/>
          <c:order val="1"/>
          <c:tx>
            <c:strRef>
              <c:f>'total de casos por estado'!$C$3</c:f>
              <c:strCache>
                <c:ptCount val="1"/>
                <c:pt idx="0">
                  <c:v>EN INVESTIGACIÓN</c:v>
                </c:pt>
              </c:strCache>
            </c:strRef>
          </c:tx>
          <c:spPr>
            <a:solidFill>
              <a:srgbClr val="FF3300"/>
            </a:solidFill>
            <a:ln>
              <a:solidFill>
                <a:srgbClr val="FF3300"/>
              </a:solidFill>
            </a:ln>
            <a:effectLst>
              <a:outerShdw blurRad="57150" dist="19050" dir="5400000" algn="ctr" rotWithShape="0">
                <a:srgbClr val="FF3300">
                  <a:alpha val="63000"/>
                </a:srgbClr>
              </a:outerShdw>
            </a:effectLst>
            <a:sp3d>
              <a:contourClr>
                <a:srgbClr val="FF3300"/>
              </a:contourClr>
            </a:sp3d>
          </c:spPr>
          <c:invertIfNegative val="0"/>
          <c:dLbls>
            <c:dLbl>
              <c:idx val="0"/>
              <c:layout>
                <c:manualLayout>
                  <c:x val="4.3703324763122798E-3"/>
                  <c:y val="-8.4646666186969596E-17"/>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1.74813299052491E-3"/>
                  <c:y val="-8.4646666186969596E-17"/>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6.1184654668371896E-3"/>
                  <c:y val="0"/>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5.24439897157468E-3"/>
                  <c:y val="-8.4646666186969596E-17"/>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5.2443989715747399E-3"/>
                  <c:y val="0"/>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3.4962659810498201E-3"/>
                  <c:y val="0"/>
                </c:manualLayout>
              </c:layout>
              <c:showLegendKey val="0"/>
              <c:showVal val="1"/>
              <c:showCatName val="0"/>
              <c:showSerName val="0"/>
              <c:showPercent val="0"/>
              <c:showBubbleSize val="0"/>
              <c:extLst>
                <c:ext xmlns:c15="http://schemas.microsoft.com/office/drawing/2012/chart" uri="{CE6537A1-D6FC-4f65-9D91-7224C49458BB}"/>
              </c:extLst>
            </c:dLbl>
            <c:dLbl>
              <c:idx val="9"/>
              <c:layout>
                <c:manualLayout>
                  <c:x val="4.3703324763122798E-3"/>
                  <c:y val="-2.3085721099768198E-3"/>
                </c:manualLayout>
              </c:layout>
              <c:showLegendKey val="0"/>
              <c:showVal val="1"/>
              <c:showCatName val="0"/>
              <c:showSerName val="0"/>
              <c:showPercent val="0"/>
              <c:showBubbleSize val="0"/>
              <c:extLst>
                <c:ext xmlns:c15="http://schemas.microsoft.com/office/drawing/2012/chart" uri="{CE6537A1-D6FC-4f65-9D91-7224C49458BB}"/>
              </c:extLst>
            </c:dLbl>
            <c:dLbl>
              <c:idx val="10"/>
              <c:layout>
                <c:manualLayout>
                  <c:x val="2.6221994857873101E-3"/>
                  <c:y val="-8.4646666186969596E-17"/>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3.4962659810497598E-3"/>
                  <c:y val="-2.3085721099768198E-3"/>
                </c:manualLayout>
              </c:layout>
              <c:showLegendKey val="0"/>
              <c:showVal val="1"/>
              <c:showCatName val="0"/>
              <c:showSerName val="0"/>
              <c:showPercent val="0"/>
              <c:showBubbleSize val="0"/>
              <c:extLst>
                <c:ext xmlns:c15="http://schemas.microsoft.com/office/drawing/2012/chart" uri="{CE6537A1-D6FC-4f65-9D91-7224C49458BB}"/>
              </c:extLst>
            </c:dLbl>
            <c:dLbl>
              <c:idx val="12"/>
              <c:layout>
                <c:manualLayout>
                  <c:x val="4.3703324763122798E-3"/>
                  <c:y val="0"/>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5.2443989715747399E-3"/>
                  <c:y val="-4.6171442199535598E-3"/>
                </c:manualLayout>
              </c:layout>
              <c:showLegendKey val="0"/>
              <c:showVal val="1"/>
              <c:showCatName val="0"/>
              <c:showSerName val="0"/>
              <c:showPercent val="0"/>
              <c:showBubbleSize val="0"/>
              <c:extLst>
                <c:ext xmlns:c15="http://schemas.microsoft.com/office/drawing/2012/chart" uri="{CE6537A1-D6FC-4f65-9D91-7224C49458BB}"/>
              </c:extLst>
            </c:dLbl>
            <c:dLbl>
              <c:idx val="14"/>
              <c:layout>
                <c:manualLayout>
                  <c:x val="2.6221994857875E-3"/>
                  <c:y val="0"/>
                </c:manualLayout>
              </c:layout>
              <c:showLegendKey val="0"/>
              <c:showVal val="1"/>
              <c:showCatName val="0"/>
              <c:showSerName val="0"/>
              <c:showPercent val="0"/>
              <c:showBubbleSize val="0"/>
              <c:extLst>
                <c:ext xmlns:c15="http://schemas.microsoft.com/office/drawing/2012/chart" uri="{CE6537A1-D6FC-4f65-9D91-7224C49458BB}"/>
              </c:extLst>
            </c:dLbl>
            <c:dLbl>
              <c:idx val="16"/>
              <c:layout>
                <c:manualLayout>
                  <c:x val="4.3703324763121497E-3"/>
                  <c:y val="-8.4646666186969596E-17"/>
                </c:manualLayout>
              </c:layout>
              <c:showLegendKey val="0"/>
              <c:showVal val="1"/>
              <c:showCatName val="0"/>
              <c:showSerName val="0"/>
              <c:showPercent val="0"/>
              <c:showBubbleSize val="0"/>
              <c:extLst>
                <c:ext xmlns:c15="http://schemas.microsoft.com/office/drawing/2012/chart" uri="{CE6537A1-D6FC-4f65-9D91-7224C49458BB}"/>
              </c:extLst>
            </c:dLbl>
            <c:dLbl>
              <c:idx val="17"/>
              <c:layout>
                <c:manualLayout>
                  <c:x val="5.2443989715747399E-3"/>
                  <c:y val="0"/>
                </c:manualLayout>
              </c:layout>
              <c:showLegendKey val="0"/>
              <c:showVal val="1"/>
              <c:showCatName val="0"/>
              <c:showSerName val="0"/>
              <c:showPercent val="0"/>
              <c:showBubbleSize val="0"/>
              <c:extLst>
                <c:ext xmlns:c15="http://schemas.microsoft.com/office/drawing/2012/chart" uri="{CE6537A1-D6FC-4f65-9D91-7224C49458BB}"/>
              </c:extLst>
            </c:dLbl>
            <c:dLbl>
              <c:idx val="18"/>
              <c:layout>
                <c:manualLayout>
                  <c:x val="6.1184654668370699E-3"/>
                  <c:y val="0"/>
                </c:manualLayout>
              </c:layout>
              <c:showLegendKey val="0"/>
              <c:showVal val="1"/>
              <c:showCatName val="0"/>
              <c:showSerName val="0"/>
              <c:showPercent val="0"/>
              <c:showBubbleSize val="0"/>
              <c:extLst>
                <c:ext xmlns:c15="http://schemas.microsoft.com/office/drawing/2012/chart" uri="{CE6537A1-D6FC-4f65-9D91-7224C49458BB}"/>
              </c:extLst>
            </c:dLbl>
            <c:dLbl>
              <c:idx val="19"/>
              <c:layout>
                <c:manualLayout>
                  <c:x val="6.1184654668370699E-3"/>
                  <c:y val="-8.4646666186969596E-17"/>
                </c:manualLayout>
              </c:layout>
              <c:showLegendKey val="0"/>
              <c:showVal val="1"/>
              <c:showCatName val="0"/>
              <c:showSerName val="0"/>
              <c:showPercent val="0"/>
              <c:showBubbleSize val="0"/>
              <c:extLst>
                <c:ext xmlns:c15="http://schemas.microsoft.com/office/drawing/2012/chart" uri="{CE6537A1-D6FC-4f65-9D91-7224C49458BB}"/>
              </c:extLst>
            </c:dLbl>
            <c:dLbl>
              <c:idx val="20"/>
              <c:layout>
                <c:manualLayout>
                  <c:x val="5.2443989715746098E-3"/>
                  <c:y val="-4.6171442199535598E-3"/>
                </c:manualLayout>
              </c:layout>
              <c:showLegendKey val="0"/>
              <c:showVal val="1"/>
              <c:showCatName val="0"/>
              <c:showSerName val="0"/>
              <c:showPercent val="0"/>
              <c:showBubbleSize val="0"/>
              <c:extLst>
                <c:ext xmlns:c15="http://schemas.microsoft.com/office/drawing/2012/chart" uri="{CE6537A1-D6FC-4f65-9D91-7224C49458BB}"/>
              </c:extLst>
            </c:dLbl>
            <c:dLbl>
              <c:idx val="21"/>
              <c:layout>
                <c:manualLayout>
                  <c:x val="4.3703324763122798E-3"/>
                  <c:y val="2.3085721099766498E-3"/>
                </c:manualLayout>
              </c:layout>
              <c:showLegendKey val="0"/>
              <c:showVal val="1"/>
              <c:showCatName val="0"/>
              <c:showSerName val="0"/>
              <c:showPercent val="0"/>
              <c:showBubbleSize val="0"/>
              <c:extLst>
                <c:ext xmlns:c15="http://schemas.microsoft.com/office/drawing/2012/chart" uri="{CE6537A1-D6FC-4f65-9D91-7224C49458BB}"/>
              </c:extLst>
            </c:dLbl>
            <c:dLbl>
              <c:idx val="22"/>
              <c:layout>
                <c:manualLayout>
                  <c:x val="5.2443989715747399E-3"/>
                  <c:y val="0"/>
                </c:manualLayout>
              </c:layout>
              <c:showLegendKey val="0"/>
              <c:showVal val="1"/>
              <c:showCatName val="0"/>
              <c:showSerName val="0"/>
              <c:showPercent val="0"/>
              <c:showBubbleSize val="0"/>
              <c:extLst>
                <c:ext xmlns:c15="http://schemas.microsoft.com/office/drawing/2012/chart" uri="{CE6537A1-D6FC-4f65-9D91-7224C49458BB}"/>
              </c:extLst>
            </c:dLbl>
            <c:dLbl>
              <c:idx val="23"/>
              <c:layout>
                <c:manualLayout>
                  <c:x val="4.3703324763121497E-3"/>
                  <c:y val="0"/>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solidFill>
                    <a:latin typeface="+mn-lt"/>
                    <a:ea typeface="+mn-ea"/>
                    <a:cs typeface="+mn-cs"/>
                  </a:defRPr>
                </a:pPr>
                <a:endParaRPr lang="es-EC"/>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'total de casos por estado'!$A$4:$A$27</c:f>
              <c:strCache>
                <c:ptCount val="24"/>
                <c:pt idx="0">
                  <c:v>AZUAY</c:v>
                </c:pt>
                <c:pt idx="1">
                  <c:v>BOLÍVAR</c:v>
                </c:pt>
                <c:pt idx="2">
                  <c:v>CAÑAR</c:v>
                </c:pt>
                <c:pt idx="3">
                  <c:v>CARCHI</c:v>
                </c:pt>
                <c:pt idx="4">
                  <c:v>CHIMBORAZO</c:v>
                </c:pt>
                <c:pt idx="5">
                  <c:v>COTOPAXI</c:v>
                </c:pt>
                <c:pt idx="6">
                  <c:v>EL ORO</c:v>
                </c:pt>
                <c:pt idx="7">
                  <c:v>ESMERALDAS</c:v>
                </c:pt>
                <c:pt idx="8">
                  <c:v>GALÁPAGOS</c:v>
                </c:pt>
                <c:pt idx="9">
                  <c:v>GUAYAS</c:v>
                </c:pt>
                <c:pt idx="10">
                  <c:v>IMBABURA</c:v>
                </c:pt>
                <c:pt idx="11">
                  <c:v>LOJA</c:v>
                </c:pt>
                <c:pt idx="12">
                  <c:v>LOS RÍOS</c:v>
                </c:pt>
                <c:pt idx="13">
                  <c:v>MANABÍ</c:v>
                </c:pt>
                <c:pt idx="14">
                  <c:v>MORONA SANTIAGO</c:v>
                </c:pt>
                <c:pt idx="15">
                  <c:v>NAPO</c:v>
                </c:pt>
                <c:pt idx="16">
                  <c:v>ORELLANA</c:v>
                </c:pt>
                <c:pt idx="17">
                  <c:v>PASTAZA</c:v>
                </c:pt>
                <c:pt idx="18">
                  <c:v>PICHINCHA</c:v>
                </c:pt>
                <c:pt idx="19">
                  <c:v>SANTA ELENA</c:v>
                </c:pt>
                <c:pt idx="20">
                  <c:v>SANTO DOMINGO DE LOS TSÁCHILAS</c:v>
                </c:pt>
                <c:pt idx="21">
                  <c:v>SUCUMBÍOS</c:v>
                </c:pt>
                <c:pt idx="22">
                  <c:v>TUNGURAHUA</c:v>
                </c:pt>
                <c:pt idx="23">
                  <c:v>ZAMORA CHINCHIPE</c:v>
                </c:pt>
              </c:strCache>
            </c:strRef>
          </c:cat>
          <c:val>
            <c:numRef>
              <c:f>'total de casos por estado'!$C$4:$C$27</c:f>
              <c:numCache>
                <c:formatCode>General</c:formatCode>
                <c:ptCount val="24"/>
                <c:pt idx="0">
                  <c:v>56</c:v>
                </c:pt>
                <c:pt idx="1">
                  <c:v>2</c:v>
                </c:pt>
                <c:pt idx="2">
                  <c:v>3</c:v>
                </c:pt>
                <c:pt idx="3">
                  <c:v>8</c:v>
                </c:pt>
                <c:pt idx="4">
                  <c:v>16</c:v>
                </c:pt>
                <c:pt idx="5">
                  <c:v>18</c:v>
                </c:pt>
                <c:pt idx="6">
                  <c:v>50</c:v>
                </c:pt>
                <c:pt idx="7">
                  <c:v>64</c:v>
                </c:pt>
                <c:pt idx="8">
                  <c:v>1</c:v>
                </c:pt>
                <c:pt idx="9">
                  <c:v>421</c:v>
                </c:pt>
                <c:pt idx="10">
                  <c:v>13</c:v>
                </c:pt>
                <c:pt idx="11">
                  <c:v>17</c:v>
                </c:pt>
                <c:pt idx="12">
                  <c:v>81</c:v>
                </c:pt>
                <c:pt idx="13">
                  <c:v>67</c:v>
                </c:pt>
                <c:pt idx="14">
                  <c:v>32</c:v>
                </c:pt>
                <c:pt idx="15">
                  <c:v>5</c:v>
                </c:pt>
                <c:pt idx="16">
                  <c:v>44</c:v>
                </c:pt>
                <c:pt idx="17">
                  <c:v>14</c:v>
                </c:pt>
                <c:pt idx="18">
                  <c:v>294</c:v>
                </c:pt>
                <c:pt idx="19">
                  <c:v>35</c:v>
                </c:pt>
                <c:pt idx="20">
                  <c:v>143</c:v>
                </c:pt>
                <c:pt idx="21">
                  <c:v>56</c:v>
                </c:pt>
                <c:pt idx="22">
                  <c:v>36</c:v>
                </c:pt>
                <c:pt idx="23">
                  <c:v>2</c:v>
                </c:pt>
              </c:numCache>
            </c:numRef>
          </c:val>
          <c:shape val="cylinder"/>
        </c:ser>
        <c:dLbls>
          <c:showLegendKey val="0"/>
          <c:showVal val="1"/>
          <c:showCatName val="0"/>
          <c:showSerName val="0"/>
          <c:showPercent val="0"/>
          <c:showBubbleSize val="0"/>
        </c:dLbls>
        <c:gapWidth val="150"/>
        <c:shape val="box"/>
        <c:axId val="52448256"/>
        <c:axId val="52458240"/>
        <c:axId val="0"/>
      </c:bar3DChart>
      <c:catAx>
        <c:axId val="5244825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bg1"/>
                </a:solidFill>
                <a:latin typeface="+mn-lt"/>
                <a:ea typeface="+mn-ea"/>
                <a:cs typeface="+mn-cs"/>
              </a:defRPr>
            </a:pPr>
            <a:endParaRPr lang="es-EC"/>
          </a:p>
        </c:txPr>
        <c:crossAx val="52458240"/>
        <c:crosses val="autoZero"/>
        <c:auto val="1"/>
        <c:lblAlgn val="ctr"/>
        <c:lblOffset val="100"/>
        <c:noMultiLvlLbl val="0"/>
      </c:catAx>
      <c:valAx>
        <c:axId val="524582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s-EC"/>
          </a:p>
        </c:txPr>
        <c:crossAx val="52448256"/>
        <c:crosses val="autoZero"/>
        <c:crossBetween val="between"/>
      </c:valAx>
      <c:spPr>
        <a:noFill/>
        <a:ln>
          <a:noFill/>
        </a:ln>
        <a:effectLst>
          <a:glow rad="127000">
            <a:schemeClr val="accent4">
              <a:lumMod val="60000"/>
              <a:lumOff val="40000"/>
            </a:schemeClr>
          </a:glow>
          <a:outerShdw blurRad="50800" dist="38100" algn="l" rotWithShape="0">
            <a:prstClr val="black">
              <a:alpha val="40000"/>
            </a:prstClr>
          </a:outerShdw>
        </a:effectLst>
      </c:spPr>
    </c:plotArea>
    <c:legend>
      <c:legendPos val="b"/>
      <c:layout/>
      <c:overlay val="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mn-lt"/>
              <a:ea typeface="+mn-ea"/>
              <a:cs typeface="+mn-cs"/>
            </a:defRPr>
          </a:pPr>
          <a:endParaRPr lang="es-EC"/>
        </a:p>
      </c:txPr>
    </c:legend>
    <c:plotVisOnly val="1"/>
    <c:dispBlanksAs val="gap"/>
    <c:showDLblsOverMax val="0"/>
  </c:chart>
  <c:spPr>
    <a:noFill/>
    <a:ln w="9525" cap="flat" cmpd="sng" algn="ctr">
      <a:solidFill>
        <a:schemeClr val="tx1"/>
      </a:solidFill>
      <a:round/>
    </a:ln>
    <a:effectLst/>
  </c:spPr>
  <c:txPr>
    <a:bodyPr/>
    <a:lstStyle/>
    <a:p>
      <a:pPr>
        <a:defRPr/>
      </a:pPr>
      <a:endParaRPr lang="es-EC"/>
    </a:p>
  </c:txPr>
  <c:externalData r:id="rId1">
    <c:autoUpdate val="0"/>
  </c:externalData>
</c:chartSpace>
</file>

<file path=ppt/drawings/_rels/drawing1.xml.rels><?xml version="1.0" encoding="UTF-8" standalone="yes"?>
<Relationships xmlns="http://schemas.openxmlformats.org/package/2006/relationships"><Relationship Id="rId1" Type="http://schemas.openxmlformats.org/officeDocument/2006/relationships/image" Target="../media/image3.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Imagen 1" descr="Screen Shot 2014-07-07 at 12.49.37.png"/>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0" y="0"/>
          <a:ext cx="10693400" cy="6451600"/>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7673AE-0313-47DF-8FDB-FFE669A80FDE}" type="datetimeFigureOut">
              <a:rPr lang="es-EC" smtClean="0"/>
              <a:pPr/>
              <a:t>07/07/2014</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1689C53-8CDA-4A90-95D1-6A596D01BB93}" type="slidenum">
              <a:rPr lang="es-EC" smtClean="0"/>
              <a:pPr/>
              <a:t>‹Nº›</a:t>
            </a:fld>
            <a:endParaRPr lang="es-EC"/>
          </a:p>
        </p:txBody>
      </p:sp>
    </p:spTree>
    <p:extLst>
      <p:ext uri="{BB962C8B-B14F-4D97-AF65-F5344CB8AC3E}">
        <p14:creationId xmlns:p14="http://schemas.microsoft.com/office/powerpoint/2010/main" val="3306340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05B3E21-7AD1-439D-9C2F-50ADE2560DDC}" type="slidenum">
              <a:rPr lang="es-EC" altLang="es-EC"/>
              <a:pPr/>
              <a:t>7</a:t>
            </a:fld>
            <a:endParaRPr lang="es-EC" altLang="es-EC"/>
          </a:p>
        </p:txBody>
      </p:sp>
      <p:sp>
        <p:nvSpPr>
          <p:cNvPr id="10241" name="Rectangle 1"/>
          <p:cNvSpPr txBox="1">
            <a:spLocks noGrp="1" noRot="1" noChangeAspect="1" noChangeArrowheads="1"/>
          </p:cNvSpPr>
          <p:nvPr>
            <p:ph type="sldImg"/>
          </p:nvPr>
        </p:nvSpPr>
        <p:spPr bwMode="auto">
          <a:xfrm>
            <a:off x="1108075" y="812800"/>
            <a:ext cx="534352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C" altLang="es-EC"/>
          </a:p>
        </p:txBody>
      </p:sp>
    </p:spTree>
    <p:extLst>
      <p:ext uri="{BB962C8B-B14F-4D97-AF65-F5344CB8AC3E}">
        <p14:creationId xmlns:p14="http://schemas.microsoft.com/office/powerpoint/2010/main" val="2984748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081EAC5-F6A8-4448-BD56-F9F6EA7ED076}" type="slidenum">
              <a:rPr lang="es-EC" altLang="es-EC"/>
              <a:pPr/>
              <a:t>8</a:t>
            </a:fld>
            <a:endParaRPr lang="es-EC" altLang="es-EC"/>
          </a:p>
        </p:txBody>
      </p:sp>
      <p:sp>
        <p:nvSpPr>
          <p:cNvPr id="921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C" altLang="es-EC"/>
          </a:p>
        </p:txBody>
      </p:sp>
    </p:spTree>
    <p:extLst>
      <p:ext uri="{BB962C8B-B14F-4D97-AF65-F5344CB8AC3E}">
        <p14:creationId xmlns:p14="http://schemas.microsoft.com/office/powerpoint/2010/main" val="23260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498EBA4-E4F5-4B60-B4FB-45C5B2B1C02E}" type="slidenum">
              <a:rPr lang="es-EC" altLang="es-EC"/>
              <a:pPr/>
              <a:t>12</a:t>
            </a:fld>
            <a:endParaRPr lang="es-EC" altLang="es-EC"/>
          </a:p>
        </p:txBody>
      </p:sp>
      <p:sp>
        <p:nvSpPr>
          <p:cNvPr id="12289" name="Rectangle 1"/>
          <p:cNvSpPr txBox="1">
            <a:spLocks noGrp="1" noRot="1" noChangeAspect="1" noChangeArrowheads="1"/>
          </p:cNvSpPr>
          <p:nvPr>
            <p:ph type="sldImg"/>
          </p:nvPr>
        </p:nvSpPr>
        <p:spPr bwMode="auto">
          <a:xfrm>
            <a:off x="1108075" y="812800"/>
            <a:ext cx="5343525"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0"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C" altLang="es-EC"/>
          </a:p>
        </p:txBody>
      </p:sp>
    </p:spTree>
    <p:extLst>
      <p:ext uri="{BB962C8B-B14F-4D97-AF65-F5344CB8AC3E}">
        <p14:creationId xmlns:p14="http://schemas.microsoft.com/office/powerpoint/2010/main" val="2401338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3C3F5B8-5735-4543-97C5-9203EBCAA065}" type="slidenum">
              <a:rPr lang="es-EC" altLang="es-EC"/>
              <a:pPr/>
              <a:t>13</a:t>
            </a:fld>
            <a:endParaRPr lang="es-EC" altLang="es-EC"/>
          </a:p>
        </p:txBody>
      </p:sp>
      <p:sp>
        <p:nvSpPr>
          <p:cNvPr id="1331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4" name="Rectangle 2"/>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C" altLang="es-EC"/>
          </a:p>
        </p:txBody>
      </p:sp>
    </p:spTree>
    <p:extLst>
      <p:ext uri="{BB962C8B-B14F-4D97-AF65-F5344CB8AC3E}">
        <p14:creationId xmlns:p14="http://schemas.microsoft.com/office/powerpoint/2010/main" val="1533031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C" altLang="es-EC" smtClean="0">
              <a:ea typeface="ＭＳ Ｐゴシック" pitchFamily="34" charset="-128"/>
            </a:endParaRPr>
          </a:p>
        </p:txBody>
      </p:sp>
      <p:sp>
        <p:nvSpPr>
          <p:cNvPr id="2150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F699D2E-A129-49AF-A80F-6801E38EC7E0}" type="slidenum">
              <a:rPr lang="es-EC" altLang="es-EC" smtClean="0">
                <a:latin typeface="Calibri" pitchFamily="34" charset="0"/>
              </a:rPr>
              <a:pPr eaLnBrk="1" hangingPunct="1"/>
              <a:t>36</a:t>
            </a:fld>
            <a:endParaRPr lang="es-EC" altLang="es-EC" smtClean="0">
              <a:latin typeface="Calibri" pitchFamily="34" charset="0"/>
            </a:endParaRPr>
          </a:p>
        </p:txBody>
      </p:sp>
    </p:spTree>
    <p:extLst>
      <p:ext uri="{BB962C8B-B14F-4D97-AF65-F5344CB8AC3E}">
        <p14:creationId xmlns:p14="http://schemas.microsoft.com/office/powerpoint/2010/main" val="3344990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s-EC" altLang="es-EC" smtClean="0">
              <a:ea typeface="ＭＳ Ｐゴシック" pitchFamily="34" charset="-128"/>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426A2F6-9A48-4A28-9ABC-543B87DD40E8}" type="slidenum">
              <a:rPr lang="es-ES" altLang="es-EC" smtClean="0">
                <a:latin typeface="Calibri" pitchFamily="34" charset="0"/>
              </a:rPr>
              <a:pPr eaLnBrk="1" hangingPunct="1"/>
              <a:t>37</a:t>
            </a:fld>
            <a:endParaRPr lang="es-ES" altLang="es-EC" smtClean="0">
              <a:latin typeface="Calibri" pitchFamily="34" charset="0"/>
            </a:endParaRPr>
          </a:p>
        </p:txBody>
      </p:sp>
    </p:spTree>
    <p:extLst>
      <p:ext uri="{BB962C8B-B14F-4D97-AF65-F5344CB8AC3E}">
        <p14:creationId xmlns:p14="http://schemas.microsoft.com/office/powerpoint/2010/main" val="1542278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8BF8DF75-0BD4-4656-A133-8680A368E4A2}" type="datetimeFigureOut">
              <a:rPr lang="es-EC" smtClean="0"/>
              <a:pPr/>
              <a:t>07/07/2014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4F44B99-1780-4FDC-AB15-D5FC95F52923}" type="slidenum">
              <a:rPr lang="es-EC" smtClean="0"/>
              <a:pPr/>
              <a:t>‹Nº›</a:t>
            </a:fld>
            <a:endParaRPr lang="es-EC"/>
          </a:p>
        </p:txBody>
      </p:sp>
    </p:spTree>
    <p:extLst>
      <p:ext uri="{BB962C8B-B14F-4D97-AF65-F5344CB8AC3E}">
        <p14:creationId xmlns:p14="http://schemas.microsoft.com/office/powerpoint/2010/main" val="1520884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BF8DF75-0BD4-4656-A133-8680A368E4A2}" type="datetimeFigureOut">
              <a:rPr lang="es-EC" smtClean="0"/>
              <a:pPr/>
              <a:t>07/07/2014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4F44B99-1780-4FDC-AB15-D5FC95F52923}" type="slidenum">
              <a:rPr lang="es-EC" smtClean="0"/>
              <a:pPr/>
              <a:t>‹Nº›</a:t>
            </a:fld>
            <a:endParaRPr lang="es-EC"/>
          </a:p>
        </p:txBody>
      </p:sp>
    </p:spTree>
    <p:extLst>
      <p:ext uri="{BB962C8B-B14F-4D97-AF65-F5344CB8AC3E}">
        <p14:creationId xmlns:p14="http://schemas.microsoft.com/office/powerpoint/2010/main" val="3488002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BF8DF75-0BD4-4656-A133-8680A368E4A2}" type="datetimeFigureOut">
              <a:rPr lang="es-EC" smtClean="0"/>
              <a:pPr/>
              <a:t>07/07/2014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4F44B99-1780-4FDC-AB15-D5FC95F52923}" type="slidenum">
              <a:rPr lang="es-EC" smtClean="0"/>
              <a:pPr/>
              <a:t>‹Nº›</a:t>
            </a:fld>
            <a:endParaRPr lang="es-EC"/>
          </a:p>
        </p:txBody>
      </p:sp>
    </p:spTree>
    <p:extLst>
      <p:ext uri="{BB962C8B-B14F-4D97-AF65-F5344CB8AC3E}">
        <p14:creationId xmlns:p14="http://schemas.microsoft.com/office/powerpoint/2010/main" val="473352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1143000" y="1122363"/>
            <a:ext cx="6856810" cy="2386012"/>
          </a:xfrm>
        </p:spPr>
        <p:txBody>
          <a:bodyPr/>
          <a:lstStyle/>
          <a:p>
            <a:r>
              <a:rPr lang="es-ES" smtClean="0"/>
              <a:t>Haga clic para modificar el estilo de título del patrón</a:t>
            </a:r>
            <a:endParaRPr lang="es-EC"/>
          </a:p>
        </p:txBody>
      </p:sp>
      <p:sp>
        <p:nvSpPr>
          <p:cNvPr id="3" name="Marcador de fecha 2"/>
          <p:cNvSpPr>
            <a:spLocks noGrp="1"/>
          </p:cNvSpPr>
          <p:nvPr>
            <p:ph type="dt" idx="10"/>
          </p:nvPr>
        </p:nvSpPr>
        <p:spPr>
          <a:xfrm>
            <a:off x="628650" y="6356350"/>
            <a:ext cx="2056210" cy="363538"/>
          </a:xfrm>
        </p:spPr>
        <p:txBody>
          <a:bodyPr/>
          <a:lstStyle>
            <a:lvl1pPr>
              <a:defRPr/>
            </a:lvl1pPr>
          </a:lstStyle>
          <a:p>
            <a:r>
              <a:rPr lang="es-EC" altLang="es-EC"/>
              <a:t>4/07/14</a:t>
            </a:r>
          </a:p>
        </p:txBody>
      </p:sp>
      <p:sp>
        <p:nvSpPr>
          <p:cNvPr id="4" name="Marcador de número de diapositiva 3"/>
          <p:cNvSpPr>
            <a:spLocks noGrp="1"/>
          </p:cNvSpPr>
          <p:nvPr>
            <p:ph type="sldNum" idx="11"/>
          </p:nvPr>
        </p:nvSpPr>
        <p:spPr>
          <a:xfrm>
            <a:off x="6457950" y="6356350"/>
            <a:ext cx="2056210" cy="363538"/>
          </a:xfrm>
        </p:spPr>
        <p:txBody>
          <a:bodyPr/>
          <a:lstStyle>
            <a:lvl1pPr>
              <a:defRPr/>
            </a:lvl1pPr>
          </a:lstStyle>
          <a:p>
            <a:fld id="{231DD670-8BD5-4347-BD46-90555CBFF203}" type="slidenum">
              <a:rPr lang="es-EC" altLang="es-EC"/>
              <a:pPr/>
              <a:t>‹Nº›</a:t>
            </a:fld>
            <a:endParaRPr lang="es-EC" altLang="es-EC"/>
          </a:p>
        </p:txBody>
      </p:sp>
    </p:spTree>
    <p:extLst>
      <p:ext uri="{BB962C8B-B14F-4D97-AF65-F5344CB8AC3E}">
        <p14:creationId xmlns:p14="http://schemas.microsoft.com/office/powerpoint/2010/main" val="1815945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8BF8DF75-0BD4-4656-A133-8680A368E4A2}" type="datetimeFigureOut">
              <a:rPr lang="es-EC" smtClean="0"/>
              <a:pPr/>
              <a:t>07/07/2014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4F44B99-1780-4FDC-AB15-D5FC95F52923}" type="slidenum">
              <a:rPr lang="es-EC" smtClean="0"/>
              <a:pPr/>
              <a:t>‹Nº›</a:t>
            </a:fld>
            <a:endParaRPr lang="es-EC"/>
          </a:p>
        </p:txBody>
      </p:sp>
    </p:spTree>
    <p:extLst>
      <p:ext uri="{BB962C8B-B14F-4D97-AF65-F5344CB8AC3E}">
        <p14:creationId xmlns:p14="http://schemas.microsoft.com/office/powerpoint/2010/main" val="3968212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BF8DF75-0BD4-4656-A133-8680A368E4A2}" type="datetimeFigureOut">
              <a:rPr lang="es-EC" smtClean="0"/>
              <a:pPr/>
              <a:t>07/07/2014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64F44B99-1780-4FDC-AB15-D5FC95F52923}" type="slidenum">
              <a:rPr lang="es-EC" smtClean="0"/>
              <a:pPr/>
              <a:t>‹Nº›</a:t>
            </a:fld>
            <a:endParaRPr lang="es-EC"/>
          </a:p>
        </p:txBody>
      </p:sp>
    </p:spTree>
    <p:extLst>
      <p:ext uri="{BB962C8B-B14F-4D97-AF65-F5344CB8AC3E}">
        <p14:creationId xmlns:p14="http://schemas.microsoft.com/office/powerpoint/2010/main" val="18030512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8BF8DF75-0BD4-4656-A133-8680A368E4A2}" type="datetimeFigureOut">
              <a:rPr lang="es-EC" smtClean="0"/>
              <a:pPr/>
              <a:t>07/07/2014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4F44B99-1780-4FDC-AB15-D5FC95F52923}" type="slidenum">
              <a:rPr lang="es-EC" smtClean="0"/>
              <a:pPr/>
              <a:t>‹Nº›</a:t>
            </a:fld>
            <a:endParaRPr lang="es-EC"/>
          </a:p>
        </p:txBody>
      </p:sp>
    </p:spTree>
    <p:extLst>
      <p:ext uri="{BB962C8B-B14F-4D97-AF65-F5344CB8AC3E}">
        <p14:creationId xmlns:p14="http://schemas.microsoft.com/office/powerpoint/2010/main" val="4119461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8BF8DF75-0BD4-4656-A133-8680A368E4A2}" type="datetimeFigureOut">
              <a:rPr lang="es-EC" smtClean="0"/>
              <a:pPr/>
              <a:t>07/07/2014</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64F44B99-1780-4FDC-AB15-D5FC95F52923}" type="slidenum">
              <a:rPr lang="es-EC" smtClean="0"/>
              <a:pPr/>
              <a:t>‹Nº›</a:t>
            </a:fld>
            <a:endParaRPr lang="es-EC"/>
          </a:p>
        </p:txBody>
      </p:sp>
    </p:spTree>
    <p:extLst>
      <p:ext uri="{BB962C8B-B14F-4D97-AF65-F5344CB8AC3E}">
        <p14:creationId xmlns:p14="http://schemas.microsoft.com/office/powerpoint/2010/main" val="19081375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8BF8DF75-0BD4-4656-A133-8680A368E4A2}" type="datetimeFigureOut">
              <a:rPr lang="es-EC" smtClean="0"/>
              <a:pPr/>
              <a:t>07/07/2014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64F44B99-1780-4FDC-AB15-D5FC95F52923}" type="slidenum">
              <a:rPr lang="es-EC" smtClean="0"/>
              <a:pPr/>
              <a:t>‹Nº›</a:t>
            </a:fld>
            <a:endParaRPr lang="es-EC"/>
          </a:p>
        </p:txBody>
      </p:sp>
    </p:spTree>
    <p:extLst>
      <p:ext uri="{BB962C8B-B14F-4D97-AF65-F5344CB8AC3E}">
        <p14:creationId xmlns:p14="http://schemas.microsoft.com/office/powerpoint/2010/main" val="903084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BF8DF75-0BD4-4656-A133-8680A368E4A2}" type="datetimeFigureOut">
              <a:rPr lang="es-EC" smtClean="0"/>
              <a:pPr/>
              <a:t>07/07/2014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64F44B99-1780-4FDC-AB15-D5FC95F52923}" type="slidenum">
              <a:rPr lang="es-EC" smtClean="0"/>
              <a:pPr/>
              <a:t>‹Nº›</a:t>
            </a:fld>
            <a:endParaRPr lang="es-EC"/>
          </a:p>
        </p:txBody>
      </p:sp>
    </p:spTree>
    <p:extLst>
      <p:ext uri="{BB962C8B-B14F-4D97-AF65-F5344CB8AC3E}">
        <p14:creationId xmlns:p14="http://schemas.microsoft.com/office/powerpoint/2010/main" val="2702042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BF8DF75-0BD4-4656-A133-8680A368E4A2}" type="datetimeFigureOut">
              <a:rPr lang="es-EC" smtClean="0"/>
              <a:pPr/>
              <a:t>07/07/2014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4F44B99-1780-4FDC-AB15-D5FC95F52923}" type="slidenum">
              <a:rPr lang="es-EC" smtClean="0"/>
              <a:pPr/>
              <a:t>‹Nº›</a:t>
            </a:fld>
            <a:endParaRPr lang="es-EC"/>
          </a:p>
        </p:txBody>
      </p:sp>
    </p:spTree>
    <p:extLst>
      <p:ext uri="{BB962C8B-B14F-4D97-AF65-F5344CB8AC3E}">
        <p14:creationId xmlns:p14="http://schemas.microsoft.com/office/powerpoint/2010/main" val="4084264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BF8DF75-0BD4-4656-A133-8680A368E4A2}" type="datetimeFigureOut">
              <a:rPr lang="es-EC" smtClean="0"/>
              <a:pPr/>
              <a:t>07/07/2014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64F44B99-1780-4FDC-AB15-D5FC95F52923}" type="slidenum">
              <a:rPr lang="es-EC" smtClean="0"/>
              <a:pPr/>
              <a:t>‹Nº›</a:t>
            </a:fld>
            <a:endParaRPr lang="es-EC"/>
          </a:p>
        </p:txBody>
      </p:sp>
    </p:spTree>
    <p:extLst>
      <p:ext uri="{BB962C8B-B14F-4D97-AF65-F5344CB8AC3E}">
        <p14:creationId xmlns:p14="http://schemas.microsoft.com/office/powerpoint/2010/main" val="3782977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8DF75-0BD4-4656-A133-8680A368E4A2}" type="datetimeFigureOut">
              <a:rPr lang="es-EC" smtClean="0"/>
              <a:pPr/>
              <a:t>07/07/2014</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F44B99-1780-4FDC-AB15-D5FC95F52923}" type="slidenum">
              <a:rPr lang="es-EC" smtClean="0"/>
              <a:pPr/>
              <a:t>‹Nº›</a:t>
            </a:fld>
            <a:endParaRPr lang="es-EC"/>
          </a:p>
        </p:txBody>
      </p:sp>
    </p:spTree>
    <p:extLst>
      <p:ext uri="{BB962C8B-B14F-4D97-AF65-F5344CB8AC3E}">
        <p14:creationId xmlns:p14="http://schemas.microsoft.com/office/powerpoint/2010/main" val="386467643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3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3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14" y="908720"/>
            <a:ext cx="9138686"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0" y="0"/>
            <a:ext cx="9144000" cy="908720"/>
          </a:xfrm>
          <a:prstGeom prst="rect">
            <a:avLst/>
          </a:prstGeom>
          <a:solidFill>
            <a:srgbClr val="00206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179512" y="260648"/>
            <a:ext cx="3456384" cy="369332"/>
          </a:xfrm>
          <a:prstGeom prst="rect">
            <a:avLst/>
          </a:prstGeom>
          <a:noFill/>
        </p:spPr>
        <p:txBody>
          <a:bodyPr wrap="square" rtlCol="0">
            <a:spAutoFit/>
          </a:bodyPr>
          <a:lstStyle/>
          <a:p>
            <a:r>
              <a:rPr lang="es-EC" b="1" dirty="0" smtClean="0">
                <a:solidFill>
                  <a:schemeClr val="bg1"/>
                </a:solidFill>
              </a:rPr>
              <a:t>FISCALÍA GENERAL DEL ESTADO</a:t>
            </a:r>
            <a:endParaRPr lang="es-EC" b="1" dirty="0">
              <a:solidFill>
                <a:schemeClr val="bg1"/>
              </a:solidFill>
            </a:endParaRPr>
          </a:p>
        </p:txBody>
      </p:sp>
      <p:sp>
        <p:nvSpPr>
          <p:cNvPr id="9" name="8 Rectángulo"/>
          <p:cNvSpPr/>
          <p:nvPr/>
        </p:nvSpPr>
        <p:spPr>
          <a:xfrm>
            <a:off x="827584" y="1628800"/>
            <a:ext cx="7704856" cy="5016758"/>
          </a:xfrm>
          <a:prstGeom prst="rect">
            <a:avLst/>
          </a:prstGeom>
        </p:spPr>
        <p:txBody>
          <a:bodyPr wrap="square">
            <a:spAutoFit/>
          </a:bodyPr>
          <a:lstStyle/>
          <a:p>
            <a:pPr algn="ctr"/>
            <a:r>
              <a:rPr lang="es-EC" sz="4000" b="1" dirty="0" smtClean="0">
                <a:solidFill>
                  <a:schemeClr val="bg1"/>
                </a:solidFill>
                <a:effectLst>
                  <a:outerShdw blurRad="38100" dist="38100" dir="2700000" algn="tl">
                    <a:srgbClr val="000000">
                      <a:alpha val="43137"/>
                    </a:srgbClr>
                  </a:outerShdw>
                </a:effectLst>
              </a:rPr>
              <a:t>FISCALÍA GENERAL DEL ESTADO</a:t>
            </a:r>
          </a:p>
          <a:p>
            <a:pPr algn="ctr"/>
            <a:endParaRPr lang="es-EC" sz="4000" b="1" dirty="0">
              <a:solidFill>
                <a:schemeClr val="bg1"/>
              </a:solidFill>
              <a:effectLst>
                <a:outerShdw blurRad="38100" dist="38100" dir="2700000" algn="tl">
                  <a:srgbClr val="000000">
                    <a:alpha val="43137"/>
                  </a:srgbClr>
                </a:outerShdw>
              </a:effectLst>
            </a:endParaRPr>
          </a:p>
          <a:p>
            <a:pPr algn="ctr"/>
            <a:r>
              <a:rPr lang="es-EC" sz="4000" b="1" dirty="0" smtClean="0">
                <a:solidFill>
                  <a:schemeClr val="bg1"/>
                </a:solidFill>
                <a:effectLst>
                  <a:outerShdw blurRad="38100" dist="38100" dir="2700000" algn="tl">
                    <a:srgbClr val="000000">
                      <a:alpha val="43137"/>
                    </a:srgbClr>
                  </a:outerShdw>
                </a:effectLst>
              </a:rPr>
              <a:t>ESTRATEGIA DE ATENCIÓN FRENTE A LA PROBLEMÁTICA DE PERSONAS DESPARECIDAS EN ECUADOR</a:t>
            </a:r>
          </a:p>
          <a:p>
            <a:pPr algn="ctr"/>
            <a:endParaRPr lang="es-EC" sz="3200" b="1" dirty="0" smtClean="0">
              <a:solidFill>
                <a:schemeClr val="bg1"/>
              </a:solidFill>
              <a:effectLst>
                <a:outerShdw blurRad="38100" dist="38100" dir="2700000" algn="tl">
                  <a:srgbClr val="000000">
                    <a:alpha val="43137"/>
                  </a:srgbClr>
                </a:outerShdw>
              </a:effectLst>
            </a:endParaRPr>
          </a:p>
          <a:p>
            <a:pPr algn="ctr"/>
            <a:endParaRPr lang="es-EC" sz="3200" b="1" dirty="0">
              <a:solidFill>
                <a:schemeClr val="bg1"/>
              </a:solidFill>
              <a:effectLst>
                <a:outerShdw blurRad="38100" dist="38100" dir="2700000" algn="tl">
                  <a:srgbClr val="000000">
                    <a:alpha val="43137"/>
                  </a:srgbClr>
                </a:outerShdw>
              </a:effectLst>
            </a:endParaRPr>
          </a:p>
          <a:p>
            <a:pPr algn="ctr"/>
            <a:endParaRPr lang="es-EC" sz="3200" b="1" dirty="0">
              <a:solidFill>
                <a:schemeClr val="bg1"/>
              </a:solidFill>
              <a:effectLst>
                <a:outerShdw blurRad="38100" dist="38100" dir="2700000" algn="tl">
                  <a:srgbClr val="000000">
                    <a:alpha val="43137"/>
                  </a:srgbClr>
                </a:outerShdw>
              </a:effectLst>
            </a:endParaRPr>
          </a:p>
          <a:p>
            <a:pPr algn="r"/>
            <a:r>
              <a:rPr lang="es-EC" sz="2400" b="1" dirty="0" smtClean="0">
                <a:solidFill>
                  <a:schemeClr val="bg1"/>
                </a:solidFill>
                <a:effectLst>
                  <a:outerShdw blurRad="38100" dist="38100" dir="2700000" algn="tl">
                    <a:srgbClr val="000000">
                      <a:alpha val="43137"/>
                    </a:srgbClr>
                  </a:outerShdw>
                </a:effectLst>
              </a:rPr>
              <a:t>julio 2014</a:t>
            </a:r>
            <a:endParaRPr lang="es-EC" sz="2400" b="1" dirty="0">
              <a:solidFill>
                <a:schemeClr val="bg1"/>
              </a:solidFill>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2469" y="0"/>
            <a:ext cx="1853001" cy="92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27232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txBox="1">
            <a:spLocks noGrp="1"/>
          </p:cNvSpPr>
          <p:nvPr>
            <p:ph type="title" idx="4294967295"/>
          </p:nvPr>
        </p:nvSpPr>
        <p:spPr>
          <a:xfrm>
            <a:off x="0" y="366640"/>
            <a:ext cx="9071640" cy="1262160"/>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es-EC" altLang="es-EC" sz="2400" b="1" i="1" dirty="0">
                <a:latin typeface="Calibri" panose="020F0502020204030204" pitchFamily="34" charset="0"/>
              </a:rPr>
              <a:t>DESAPARICIÓN VOLUNTARIA </a:t>
            </a:r>
            <a:br>
              <a:rPr lang="es-EC" altLang="es-EC" sz="2400" b="1" i="1" dirty="0">
                <a:latin typeface="Calibri" panose="020F0502020204030204" pitchFamily="34" charset="0"/>
              </a:rPr>
            </a:br>
            <a:r>
              <a:rPr lang="es-EC" altLang="es-EC" sz="2400" b="1" i="1" dirty="0">
                <a:latin typeface="Calibri" panose="020F0502020204030204" pitchFamily="34" charset="0"/>
              </a:rPr>
              <a:t>RAZONES </a:t>
            </a:r>
            <a:r>
              <a:rPr lang="es-EC" altLang="es-EC" sz="2400" b="1" i="1" dirty="0" smtClean="0">
                <a:latin typeface="Calibri" panose="020F0502020204030204" pitchFamily="34" charset="0"/>
              </a:rPr>
              <a:t>FAMILIARES</a:t>
            </a:r>
            <a:r>
              <a:rPr lang="es-EC" altLang="es-EC" sz="2400" b="1" i="1" dirty="0">
                <a:latin typeface="Calibri" panose="020F0502020204030204" pitchFamily="34" charset="0"/>
              </a:rPr>
              <a:t/>
            </a:r>
            <a:br>
              <a:rPr lang="es-EC" altLang="es-EC" sz="2400" b="1" i="1" dirty="0">
                <a:latin typeface="Calibri" panose="020F0502020204030204" pitchFamily="34" charset="0"/>
              </a:rPr>
            </a:br>
            <a:r>
              <a:rPr lang="es-EC" sz="2800" b="1" dirty="0" smtClean="0"/>
              <a:t>SCARLETT </a:t>
            </a:r>
            <a:r>
              <a:rPr lang="es-EC" sz="2800" b="1" dirty="0"/>
              <a:t>MICAELA DELGADO  VILATUÑA</a:t>
            </a:r>
            <a:r>
              <a:rPr lang="es-EC" dirty="0"/>
              <a:t/>
            </a:r>
            <a:br>
              <a:rPr lang="es-EC" dirty="0"/>
            </a:br>
            <a:r>
              <a:rPr lang="es-EC" sz="1600" b="1" dirty="0"/>
              <a:t>FECHA DE DESAPARICIÓN:</a:t>
            </a:r>
            <a:r>
              <a:rPr lang="es-EC" sz="1600" dirty="0"/>
              <a:t> </a:t>
            </a:r>
            <a:r>
              <a:rPr lang="es-EC" sz="1600" dirty="0" smtClean="0"/>
              <a:t>6 MAYO DEL </a:t>
            </a:r>
            <a:r>
              <a:rPr lang="es-EC" sz="1600" dirty="0"/>
              <a:t>2014  </a:t>
            </a:r>
            <a:r>
              <a:rPr lang="es-EC" sz="1600" b="1" dirty="0"/>
              <a:t/>
            </a:r>
            <a:br>
              <a:rPr lang="es-EC" sz="1600" b="1" dirty="0"/>
            </a:br>
            <a:r>
              <a:rPr lang="es-EC" sz="1600" b="1" dirty="0"/>
              <a:t>FECHA DE LOCALIZACIÓN:</a:t>
            </a:r>
            <a:r>
              <a:rPr lang="es-EC" sz="1600" dirty="0"/>
              <a:t> </a:t>
            </a:r>
            <a:r>
              <a:rPr lang="es-EC" sz="1600" dirty="0" smtClean="0"/>
              <a:t>9 </a:t>
            </a:r>
            <a:r>
              <a:rPr lang="es-EC" sz="1600" dirty="0"/>
              <a:t>MAYO </a:t>
            </a:r>
            <a:r>
              <a:rPr lang="es-EC" sz="1600" dirty="0" smtClean="0"/>
              <a:t>DEL 2014</a:t>
            </a:r>
            <a:endParaRPr lang="es-EC" sz="1600" dirty="0"/>
          </a:p>
        </p:txBody>
      </p:sp>
      <p:pic>
        <p:nvPicPr>
          <p:cNvPr id="10" name="9 Imagen"/>
          <p:cNvPicPr>
            <a:picLocks noChangeAspect="1"/>
          </p:cNvPicPr>
          <p:nvPr/>
        </p:nvPicPr>
        <p:blipFill>
          <a:blip r:embed="rId2">
            <a:lum/>
            <a:alphaModFix/>
            <a:extLst>
              <a:ext uri="{28A0092B-C50C-407E-A947-70E740481C1C}">
                <a14:useLocalDpi xmlns:a14="http://schemas.microsoft.com/office/drawing/2010/main"/>
              </a:ext>
            </a:extLst>
          </a:blip>
          <a:srcRect/>
          <a:stretch>
            <a:fillRect/>
          </a:stretch>
        </p:blipFill>
        <p:spPr>
          <a:xfrm>
            <a:off x="1187624" y="2564904"/>
            <a:ext cx="2364116" cy="2615434"/>
          </a:xfrm>
          <a:prstGeom prst="rect">
            <a:avLst/>
          </a:prstGeom>
        </p:spPr>
      </p:pic>
      <p:sp>
        <p:nvSpPr>
          <p:cNvPr id="11" name="3 Marcador de texto"/>
          <p:cNvSpPr txBox="1">
            <a:spLocks/>
          </p:cNvSpPr>
          <p:nvPr/>
        </p:nvSpPr>
        <p:spPr>
          <a:xfrm>
            <a:off x="3937925" y="1628800"/>
            <a:ext cx="4426560" cy="2379600"/>
          </a:xfrm>
          <a:prstGeom prst="rect">
            <a:avLst/>
          </a:prstGeom>
        </p:spPr>
        <p:txBody>
          <a:bodyPr vert="horz" lIns="91440" tIns="45720" rIns="91440" bIns="45720" rtlCol="0">
            <a:normAutofit/>
          </a:bodyPr>
          <a:lstStyle>
            <a:defPPr marL="432000" marR="0" lvl="0" indent="-324000">
              <a:spcBef>
                <a:spcPts val="0"/>
              </a:spcBef>
              <a:spcAft>
                <a:spcPts val="1414"/>
              </a:spcAft>
              <a:buSzPct val="45000"/>
              <a:buFont typeface="StarSymbol"/>
              <a:buNone/>
              <a:defRPr lang="es-EC" sz="3200" b="0" i="0" u="none" strike="noStrike" kern="1200">
                <a:ln>
                  <a:noFill/>
                </a:ln>
                <a:latin typeface="Arial" pitchFamily="18"/>
                <a:ea typeface="Microsoft YaHei" pitchFamily="2"/>
                <a:cs typeface="Mangal" pitchFamily="2"/>
              </a:defRPr>
            </a:defPPr>
            <a:lvl1pPr marL="432000" marR="0" lvl="0" indent="-324000" algn="l" defTabSz="914400" rtl="0" eaLnBrk="1" latinLnBrk="0" hangingPunct="1">
              <a:spcBef>
                <a:spcPts val="0"/>
              </a:spcBef>
              <a:spcAft>
                <a:spcPts val="1414"/>
              </a:spcAft>
              <a:buSzPct val="45000"/>
              <a:buFont typeface="StarSymbol"/>
              <a:buChar char="●"/>
              <a:defRPr lang="es-EC" sz="3200" b="0" i="0" u="none" strike="noStrike" kern="1200">
                <a:ln>
                  <a:noFill/>
                </a:ln>
                <a:solidFill>
                  <a:schemeClr val="tx1"/>
                </a:solidFill>
                <a:latin typeface="Arial" pitchFamily="18"/>
                <a:ea typeface="Microsoft YaHei" pitchFamily="2"/>
                <a:cs typeface="Mangal" pitchFamily="2"/>
              </a:defRPr>
            </a:lvl1pPr>
            <a:lvl2pPr marL="864000" marR="0" lvl="1" indent="-324000" algn="l" defTabSz="914400" rtl="0" eaLnBrk="1" latinLnBrk="0" hangingPunct="1">
              <a:spcBef>
                <a:spcPts val="0"/>
              </a:spcBef>
              <a:spcAft>
                <a:spcPts val="1134"/>
              </a:spcAft>
              <a:buSzPct val="75000"/>
              <a:buFont typeface="StarSymbol"/>
              <a:buChar char="–"/>
              <a:defRPr lang="es-EC" sz="2800" b="0" i="0" u="none" strike="noStrike" kern="1200">
                <a:ln>
                  <a:noFill/>
                </a:ln>
                <a:solidFill>
                  <a:schemeClr val="tx1"/>
                </a:solidFill>
                <a:latin typeface="Arial" pitchFamily="18"/>
                <a:ea typeface="Microsoft YaHei" pitchFamily="2"/>
                <a:cs typeface="Mangal" pitchFamily="2"/>
              </a:defRPr>
            </a:lvl2pPr>
            <a:lvl3pPr marL="1295999" marR="0" lvl="2" indent="-288000" algn="l" defTabSz="914400" rtl="0" eaLnBrk="1" latinLnBrk="0" hangingPunct="1">
              <a:spcBef>
                <a:spcPts val="0"/>
              </a:spcBef>
              <a:spcAft>
                <a:spcPts val="850"/>
              </a:spcAft>
              <a:buSzPct val="45000"/>
              <a:buFont typeface="StarSymbol"/>
              <a:buChar char="●"/>
              <a:defRPr lang="es-EC" sz="2400" b="0" i="0" u="none" strike="noStrike" kern="1200">
                <a:ln>
                  <a:noFill/>
                </a:ln>
                <a:solidFill>
                  <a:schemeClr val="tx1"/>
                </a:solidFill>
                <a:latin typeface="Arial" pitchFamily="18"/>
                <a:ea typeface="Microsoft YaHei" pitchFamily="2"/>
                <a:cs typeface="Mangal" pitchFamily="2"/>
              </a:defRPr>
            </a:lvl3pPr>
            <a:lvl4pPr marL="1728000" marR="0" lvl="3" indent="-216000" algn="l" defTabSz="914400" rtl="0" eaLnBrk="1" latinLnBrk="0" hangingPunct="1">
              <a:spcBef>
                <a:spcPts val="0"/>
              </a:spcBef>
              <a:spcAft>
                <a:spcPts val="567"/>
              </a:spcAft>
              <a:buSzPct val="75000"/>
              <a:buFont typeface="StarSymbol"/>
              <a:buChar char="–"/>
              <a:defRPr lang="es-EC" sz="2000" b="0" i="0" u="none" strike="noStrike" kern="1200">
                <a:ln>
                  <a:noFill/>
                </a:ln>
                <a:solidFill>
                  <a:schemeClr val="tx1"/>
                </a:solidFill>
                <a:latin typeface="Arial" pitchFamily="18"/>
                <a:ea typeface="Microsoft YaHei" pitchFamily="2"/>
                <a:cs typeface="Mangal" pitchFamily="2"/>
              </a:defRPr>
            </a:lvl4pPr>
            <a:lvl5pPr marL="2160000" marR="0" lvl="4" indent="-216000" algn="l" defTabSz="914400" rtl="0" eaLnBrk="1" latinLnBrk="0" hangingPunct="1">
              <a:spcBef>
                <a:spcPts val="0"/>
              </a:spcBef>
              <a:spcAft>
                <a:spcPts val="283"/>
              </a:spcAft>
              <a:buSzPct val="45000"/>
              <a:buFont typeface="StarSymbol"/>
              <a:buChar char="●"/>
              <a:defRPr lang="es-EC" sz="2000" b="0" i="0" u="none" strike="noStrike" kern="1200">
                <a:ln>
                  <a:noFill/>
                </a:ln>
                <a:solidFill>
                  <a:schemeClr val="tx1"/>
                </a:solidFill>
                <a:latin typeface="Arial" pitchFamily="18"/>
                <a:ea typeface="Microsoft YaHei" pitchFamily="2"/>
                <a:cs typeface="Mangal" pitchFamily="2"/>
              </a:defRPr>
            </a:lvl5pPr>
            <a:lvl6pPr marL="2592000" marR="0" lvl="5" indent="-216000" algn="l" defTabSz="914400" rtl="0" eaLnBrk="1" latinLnBrk="0" hangingPunct="1">
              <a:spcBef>
                <a:spcPts val="0"/>
              </a:spcBef>
              <a:spcAft>
                <a:spcPts val="283"/>
              </a:spcAft>
              <a:buSzPct val="45000"/>
              <a:buFont typeface="StarSymbol"/>
              <a:buChar char="●"/>
              <a:defRPr lang="es-EC" sz="2000" b="0" i="0" u="none" strike="noStrike" kern="1200">
                <a:ln>
                  <a:noFill/>
                </a:ln>
                <a:solidFill>
                  <a:schemeClr val="tx1"/>
                </a:solidFill>
                <a:latin typeface="Arial" pitchFamily="18"/>
                <a:ea typeface="Microsoft YaHei" pitchFamily="2"/>
                <a:cs typeface="Mangal" pitchFamily="2"/>
              </a:defRPr>
            </a:lvl6pPr>
            <a:lvl7pPr marL="3024000" marR="0" lvl="6" indent="-216000" algn="l" defTabSz="914400" rtl="0" eaLnBrk="1" latinLnBrk="0" hangingPunct="1">
              <a:spcBef>
                <a:spcPts val="0"/>
              </a:spcBef>
              <a:spcAft>
                <a:spcPts val="283"/>
              </a:spcAft>
              <a:buSzPct val="45000"/>
              <a:buFont typeface="StarSymbol"/>
              <a:buChar char="●"/>
              <a:defRPr lang="es-EC" sz="2000" b="0" i="0" u="none" strike="noStrike" kern="1200">
                <a:ln>
                  <a:noFill/>
                </a:ln>
                <a:solidFill>
                  <a:schemeClr val="tx1"/>
                </a:solidFill>
                <a:latin typeface="Arial" pitchFamily="18"/>
                <a:ea typeface="Microsoft YaHei" pitchFamily="2"/>
                <a:cs typeface="Mangal" pitchFamily="2"/>
              </a:defRPr>
            </a:lvl7pPr>
            <a:lvl8pPr marL="3456000" marR="0" lvl="7" indent="-216000" algn="l" defTabSz="914400" rtl="0" eaLnBrk="1" latinLnBrk="0" hangingPunct="1">
              <a:spcBef>
                <a:spcPts val="0"/>
              </a:spcBef>
              <a:spcAft>
                <a:spcPts val="283"/>
              </a:spcAft>
              <a:buSzPct val="45000"/>
              <a:buFont typeface="StarSymbol"/>
              <a:buChar char="●"/>
              <a:defRPr lang="es-EC" sz="2000" b="0" i="0" u="none" strike="noStrike" kern="1200">
                <a:ln>
                  <a:noFill/>
                </a:ln>
                <a:solidFill>
                  <a:schemeClr val="tx1"/>
                </a:solidFill>
                <a:latin typeface="Arial" pitchFamily="18"/>
                <a:ea typeface="Microsoft YaHei" pitchFamily="2"/>
                <a:cs typeface="Mangal" pitchFamily="2"/>
              </a:defRPr>
            </a:lvl8pPr>
            <a:lvl9pPr marL="3887999" marR="0" lvl="8" indent="-216000" algn="l" defTabSz="914400" rtl="0" eaLnBrk="1" latinLnBrk="0" hangingPunct="1">
              <a:spcBef>
                <a:spcPts val="0"/>
              </a:spcBef>
              <a:spcAft>
                <a:spcPts val="283"/>
              </a:spcAft>
              <a:buSzPct val="45000"/>
              <a:buFont typeface="StarSymbol"/>
              <a:buChar char="●"/>
              <a:defRPr lang="es-EC" sz="2000" b="0" i="0" u="none" strike="noStrike" kern="1200">
                <a:ln>
                  <a:noFill/>
                </a:ln>
                <a:solidFill>
                  <a:schemeClr val="tx1"/>
                </a:solidFill>
                <a:latin typeface="Arial" pitchFamily="18"/>
                <a:ea typeface="Microsoft YaHei" pitchFamily="2"/>
                <a:cs typeface="Mangal" pitchFamily="2"/>
              </a:defRPr>
            </a:lvl9pPr>
          </a:lstStyle>
          <a:p>
            <a:pPr algn="just"/>
            <a:r>
              <a:rPr lang="es-EC" sz="2200" dirty="0" smtClean="0">
                <a:latin typeface="Calibri" pitchFamily="34"/>
              </a:rPr>
              <a:t>Su madre denuncia que su hija de 17 años habría salido de su domicilio rumbo a su colegio, lugar al que no llegó, así como tampoco regresó a su domicilio.  </a:t>
            </a:r>
            <a:endParaRPr lang="es-EC" sz="2200" dirty="0">
              <a:latin typeface="Calibri" pitchFamily="34"/>
            </a:endParaRPr>
          </a:p>
        </p:txBody>
      </p:sp>
      <p:sp>
        <p:nvSpPr>
          <p:cNvPr id="12" name="4 Marcador de texto"/>
          <p:cNvSpPr txBox="1">
            <a:spLocks/>
          </p:cNvSpPr>
          <p:nvPr/>
        </p:nvSpPr>
        <p:spPr>
          <a:xfrm>
            <a:off x="3951178" y="3420892"/>
            <a:ext cx="4426560" cy="2719080"/>
          </a:xfrm>
          <a:prstGeom prst="rect">
            <a:avLst/>
          </a:prstGeom>
        </p:spPr>
        <p:txBody>
          <a:bodyPr vert="horz" lIns="91440" tIns="45720" rIns="91440" bIns="45720" rtlCol="0">
            <a:noAutofit/>
          </a:bodyPr>
          <a:lstStyle>
            <a:defPPr marL="432000" marR="0" lvl="0" indent="-324000">
              <a:spcBef>
                <a:spcPts val="0"/>
              </a:spcBef>
              <a:spcAft>
                <a:spcPts val="1414"/>
              </a:spcAft>
              <a:buSzPct val="45000"/>
              <a:buFont typeface="StarSymbol"/>
              <a:buNone/>
              <a:defRPr lang="es-EC" sz="3200" b="0" i="0" u="none" strike="noStrike" kern="1200">
                <a:ln>
                  <a:noFill/>
                </a:ln>
                <a:latin typeface="Arial" pitchFamily="18"/>
                <a:ea typeface="Microsoft YaHei" pitchFamily="2"/>
                <a:cs typeface="Mangal" pitchFamily="2"/>
              </a:defRPr>
            </a:defPPr>
            <a:lvl1pPr marL="432000" marR="0" lvl="0" indent="-324000" algn="l" defTabSz="914400" rtl="0" eaLnBrk="1" latinLnBrk="0" hangingPunct="1">
              <a:spcBef>
                <a:spcPts val="0"/>
              </a:spcBef>
              <a:spcAft>
                <a:spcPts val="1414"/>
              </a:spcAft>
              <a:buSzPct val="45000"/>
              <a:buFont typeface="StarSymbol"/>
              <a:buChar char="●"/>
              <a:defRPr lang="es-EC" sz="3200" b="0" i="0" u="none" strike="noStrike" kern="1200">
                <a:ln>
                  <a:noFill/>
                </a:ln>
                <a:solidFill>
                  <a:schemeClr val="tx1"/>
                </a:solidFill>
                <a:latin typeface="Arial" pitchFamily="18"/>
                <a:ea typeface="Microsoft YaHei" pitchFamily="2"/>
                <a:cs typeface="Mangal" pitchFamily="2"/>
              </a:defRPr>
            </a:lvl1pPr>
            <a:lvl2pPr marL="864000" marR="0" lvl="1" indent="-324000" algn="l" defTabSz="914400" rtl="0" eaLnBrk="1" latinLnBrk="0" hangingPunct="1">
              <a:spcBef>
                <a:spcPts val="0"/>
              </a:spcBef>
              <a:spcAft>
                <a:spcPts val="1134"/>
              </a:spcAft>
              <a:buSzPct val="75000"/>
              <a:buFont typeface="StarSymbol"/>
              <a:buChar char="–"/>
              <a:defRPr lang="es-EC" sz="2800" b="0" i="0" u="none" strike="noStrike" kern="1200">
                <a:ln>
                  <a:noFill/>
                </a:ln>
                <a:solidFill>
                  <a:schemeClr val="tx1"/>
                </a:solidFill>
                <a:latin typeface="Arial" pitchFamily="18"/>
                <a:ea typeface="Microsoft YaHei" pitchFamily="2"/>
                <a:cs typeface="Mangal" pitchFamily="2"/>
              </a:defRPr>
            </a:lvl2pPr>
            <a:lvl3pPr marL="1295999" marR="0" lvl="2" indent="-288000" algn="l" defTabSz="914400" rtl="0" eaLnBrk="1" latinLnBrk="0" hangingPunct="1">
              <a:spcBef>
                <a:spcPts val="0"/>
              </a:spcBef>
              <a:spcAft>
                <a:spcPts val="850"/>
              </a:spcAft>
              <a:buSzPct val="45000"/>
              <a:buFont typeface="StarSymbol"/>
              <a:buChar char="●"/>
              <a:defRPr lang="es-EC" sz="2400" b="0" i="0" u="none" strike="noStrike" kern="1200">
                <a:ln>
                  <a:noFill/>
                </a:ln>
                <a:solidFill>
                  <a:schemeClr val="tx1"/>
                </a:solidFill>
                <a:latin typeface="Arial" pitchFamily="18"/>
                <a:ea typeface="Microsoft YaHei" pitchFamily="2"/>
                <a:cs typeface="Mangal" pitchFamily="2"/>
              </a:defRPr>
            </a:lvl3pPr>
            <a:lvl4pPr marL="1728000" marR="0" lvl="3" indent="-216000" algn="l" defTabSz="914400" rtl="0" eaLnBrk="1" latinLnBrk="0" hangingPunct="1">
              <a:spcBef>
                <a:spcPts val="0"/>
              </a:spcBef>
              <a:spcAft>
                <a:spcPts val="567"/>
              </a:spcAft>
              <a:buSzPct val="75000"/>
              <a:buFont typeface="StarSymbol"/>
              <a:buChar char="–"/>
              <a:defRPr lang="es-EC" sz="2000" b="0" i="0" u="none" strike="noStrike" kern="1200">
                <a:ln>
                  <a:noFill/>
                </a:ln>
                <a:solidFill>
                  <a:schemeClr val="tx1"/>
                </a:solidFill>
                <a:latin typeface="Arial" pitchFamily="18"/>
                <a:ea typeface="Microsoft YaHei" pitchFamily="2"/>
                <a:cs typeface="Mangal" pitchFamily="2"/>
              </a:defRPr>
            </a:lvl4pPr>
            <a:lvl5pPr marL="2160000" marR="0" lvl="4" indent="-216000" algn="l" defTabSz="914400" rtl="0" eaLnBrk="1" latinLnBrk="0" hangingPunct="1">
              <a:spcBef>
                <a:spcPts val="0"/>
              </a:spcBef>
              <a:spcAft>
                <a:spcPts val="283"/>
              </a:spcAft>
              <a:buSzPct val="45000"/>
              <a:buFont typeface="StarSymbol"/>
              <a:buChar char="●"/>
              <a:defRPr lang="es-EC" sz="2000" b="0" i="0" u="none" strike="noStrike" kern="1200">
                <a:ln>
                  <a:noFill/>
                </a:ln>
                <a:solidFill>
                  <a:schemeClr val="tx1"/>
                </a:solidFill>
                <a:latin typeface="Arial" pitchFamily="18"/>
                <a:ea typeface="Microsoft YaHei" pitchFamily="2"/>
                <a:cs typeface="Mangal" pitchFamily="2"/>
              </a:defRPr>
            </a:lvl5pPr>
            <a:lvl6pPr marL="2592000" marR="0" lvl="5" indent="-216000" algn="l" defTabSz="914400" rtl="0" eaLnBrk="1" latinLnBrk="0" hangingPunct="1">
              <a:spcBef>
                <a:spcPts val="0"/>
              </a:spcBef>
              <a:spcAft>
                <a:spcPts val="283"/>
              </a:spcAft>
              <a:buSzPct val="45000"/>
              <a:buFont typeface="StarSymbol"/>
              <a:buChar char="●"/>
              <a:defRPr lang="es-EC" sz="2000" b="0" i="0" u="none" strike="noStrike" kern="1200">
                <a:ln>
                  <a:noFill/>
                </a:ln>
                <a:solidFill>
                  <a:schemeClr val="tx1"/>
                </a:solidFill>
                <a:latin typeface="Arial" pitchFamily="18"/>
                <a:ea typeface="Microsoft YaHei" pitchFamily="2"/>
                <a:cs typeface="Mangal" pitchFamily="2"/>
              </a:defRPr>
            </a:lvl6pPr>
            <a:lvl7pPr marL="3024000" marR="0" lvl="6" indent="-216000" algn="l" defTabSz="914400" rtl="0" eaLnBrk="1" latinLnBrk="0" hangingPunct="1">
              <a:spcBef>
                <a:spcPts val="0"/>
              </a:spcBef>
              <a:spcAft>
                <a:spcPts val="283"/>
              </a:spcAft>
              <a:buSzPct val="45000"/>
              <a:buFont typeface="StarSymbol"/>
              <a:buChar char="●"/>
              <a:defRPr lang="es-EC" sz="2000" b="0" i="0" u="none" strike="noStrike" kern="1200">
                <a:ln>
                  <a:noFill/>
                </a:ln>
                <a:solidFill>
                  <a:schemeClr val="tx1"/>
                </a:solidFill>
                <a:latin typeface="Arial" pitchFamily="18"/>
                <a:ea typeface="Microsoft YaHei" pitchFamily="2"/>
                <a:cs typeface="Mangal" pitchFamily="2"/>
              </a:defRPr>
            </a:lvl7pPr>
            <a:lvl8pPr marL="3456000" marR="0" lvl="7" indent="-216000" algn="l" defTabSz="914400" rtl="0" eaLnBrk="1" latinLnBrk="0" hangingPunct="1">
              <a:spcBef>
                <a:spcPts val="0"/>
              </a:spcBef>
              <a:spcAft>
                <a:spcPts val="283"/>
              </a:spcAft>
              <a:buSzPct val="45000"/>
              <a:buFont typeface="StarSymbol"/>
              <a:buChar char="●"/>
              <a:defRPr lang="es-EC" sz="2000" b="0" i="0" u="none" strike="noStrike" kern="1200">
                <a:ln>
                  <a:noFill/>
                </a:ln>
                <a:solidFill>
                  <a:schemeClr val="tx1"/>
                </a:solidFill>
                <a:latin typeface="Arial" pitchFamily="18"/>
                <a:ea typeface="Microsoft YaHei" pitchFamily="2"/>
                <a:cs typeface="Mangal" pitchFamily="2"/>
              </a:defRPr>
            </a:lvl8pPr>
            <a:lvl9pPr marL="3887999" marR="0" lvl="8" indent="-216000" algn="l" defTabSz="914400" rtl="0" eaLnBrk="1" latinLnBrk="0" hangingPunct="1">
              <a:spcBef>
                <a:spcPts val="0"/>
              </a:spcBef>
              <a:spcAft>
                <a:spcPts val="283"/>
              </a:spcAft>
              <a:buSzPct val="45000"/>
              <a:buFont typeface="StarSymbol"/>
              <a:buChar char="●"/>
              <a:defRPr lang="es-EC" sz="2000" b="0" i="0" u="none" strike="noStrike" kern="1200">
                <a:ln>
                  <a:noFill/>
                </a:ln>
                <a:solidFill>
                  <a:schemeClr val="tx1"/>
                </a:solidFill>
                <a:latin typeface="Arial" pitchFamily="18"/>
                <a:ea typeface="Microsoft YaHei" pitchFamily="2"/>
                <a:cs typeface="Mangal" pitchFamily="2"/>
              </a:defRPr>
            </a:lvl9pPr>
          </a:lstStyle>
          <a:p>
            <a:pPr algn="just"/>
            <a:r>
              <a:rPr lang="es-EC" sz="2200" dirty="0" smtClean="0">
                <a:latin typeface="Calibri" pitchFamily="34"/>
              </a:rPr>
              <a:t>Dos días después de su desaparición y luego de las investigaciones, la menor es localizada en la casa de una de sus amigas, lugar donde permaneció y al que fue voluntariamente, ya que no quería regresar a su domicilio por problemas familiares.</a:t>
            </a:r>
            <a:endParaRPr lang="es-EC" sz="2200" dirty="0">
              <a:latin typeface="Calibri" pitchFamily="34"/>
            </a:endParaRPr>
          </a:p>
        </p:txBody>
      </p:sp>
    </p:spTree>
    <p:extLst>
      <p:ext uri="{BB962C8B-B14F-4D97-AF65-F5344CB8AC3E}">
        <p14:creationId xmlns:p14="http://schemas.microsoft.com/office/powerpoint/2010/main" val="2106306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14" y="908720"/>
            <a:ext cx="9138686"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0" y="0"/>
            <a:ext cx="9144000" cy="908720"/>
          </a:xfrm>
          <a:prstGeom prst="rect">
            <a:avLst/>
          </a:prstGeom>
          <a:solidFill>
            <a:srgbClr val="00206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179512" y="260648"/>
            <a:ext cx="3456384" cy="369332"/>
          </a:xfrm>
          <a:prstGeom prst="rect">
            <a:avLst/>
          </a:prstGeom>
          <a:noFill/>
        </p:spPr>
        <p:txBody>
          <a:bodyPr wrap="square" rtlCol="0">
            <a:spAutoFit/>
          </a:bodyPr>
          <a:lstStyle/>
          <a:p>
            <a:r>
              <a:rPr lang="es-EC" b="1" dirty="0" smtClean="0">
                <a:solidFill>
                  <a:schemeClr val="bg1"/>
                </a:solidFill>
              </a:rPr>
              <a:t>FISCALÍA GENERAL DEL ESTADO</a:t>
            </a:r>
            <a:endParaRPr lang="es-EC" b="1" dirty="0">
              <a:solidFill>
                <a:schemeClr val="bg1"/>
              </a:solidFill>
            </a:endParaRPr>
          </a:p>
        </p:txBody>
      </p:sp>
      <p:sp>
        <p:nvSpPr>
          <p:cNvPr id="9" name="8 Rectángulo"/>
          <p:cNvSpPr/>
          <p:nvPr/>
        </p:nvSpPr>
        <p:spPr>
          <a:xfrm>
            <a:off x="827584" y="1988840"/>
            <a:ext cx="7704856" cy="1569660"/>
          </a:xfrm>
          <a:prstGeom prst="rect">
            <a:avLst/>
          </a:prstGeom>
        </p:spPr>
        <p:txBody>
          <a:bodyPr wrap="square">
            <a:spAutoFit/>
          </a:bodyPr>
          <a:lstStyle/>
          <a:p>
            <a:pPr algn="ctr"/>
            <a:r>
              <a:rPr lang="es-EC" sz="3200" b="1" dirty="0" smtClean="0">
                <a:solidFill>
                  <a:schemeClr val="bg1"/>
                </a:solidFill>
              </a:rPr>
              <a:t/>
            </a:r>
            <a:br>
              <a:rPr lang="es-EC" sz="3200" b="1" dirty="0" smtClean="0">
                <a:solidFill>
                  <a:schemeClr val="bg1"/>
                </a:solidFill>
              </a:rPr>
            </a:br>
            <a:r>
              <a:rPr lang="es-EC" sz="3200" b="1" dirty="0" smtClean="0">
                <a:solidFill>
                  <a:schemeClr val="bg1"/>
                </a:solidFill>
              </a:rPr>
              <a:t/>
            </a:r>
            <a:br>
              <a:rPr lang="es-EC" sz="3200" b="1" dirty="0" smtClean="0">
                <a:solidFill>
                  <a:schemeClr val="bg1"/>
                </a:solidFill>
              </a:rPr>
            </a:br>
            <a:endParaRPr lang="es-EC" sz="3200" b="1" dirty="0">
              <a:solidFill>
                <a:schemeClr val="bg1"/>
              </a:solidFill>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2469" y="0"/>
            <a:ext cx="1853001" cy="92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179512" y="980728"/>
            <a:ext cx="8712968" cy="5509200"/>
          </a:xfrm>
          <a:prstGeom prst="rect">
            <a:avLst/>
          </a:prstGeom>
        </p:spPr>
        <p:txBody>
          <a:bodyPr wrap="square">
            <a:spAutoFit/>
          </a:bodyPr>
          <a:lstStyle/>
          <a:p>
            <a:pPr algn="ctr"/>
            <a:r>
              <a:rPr lang="es-EC" sz="3200" b="1" dirty="0" smtClean="0">
                <a:solidFill>
                  <a:schemeClr val="bg1"/>
                </a:solidFill>
              </a:rPr>
              <a:t>DESAPARICIÓN FORSOZA</a:t>
            </a:r>
          </a:p>
          <a:p>
            <a:pPr algn="ctr"/>
            <a:endParaRPr lang="es-EC" sz="3200" b="1" dirty="0">
              <a:solidFill>
                <a:schemeClr val="bg1"/>
              </a:solidFill>
            </a:endParaRPr>
          </a:p>
          <a:p>
            <a:pPr marL="457200" indent="-457200" algn="just">
              <a:buFont typeface="Arial" panose="020B0604020202020204" pitchFamily="34" charset="0"/>
              <a:buChar char="•"/>
              <a:defRPr/>
            </a:pPr>
            <a:r>
              <a:rPr lang="es-ES_tradnl" sz="3200" b="1" dirty="0" smtClean="0">
                <a:solidFill>
                  <a:schemeClr val="bg1"/>
                </a:solidFill>
              </a:rPr>
              <a:t>Las personas que desaparecen por causas involuntarias que se refieren a actividades ilícitas:</a:t>
            </a:r>
          </a:p>
          <a:p>
            <a:pPr marL="914400" lvl="1" indent="-457200" algn="just">
              <a:buFont typeface="Arial" panose="020B0604020202020204" pitchFamily="34" charset="0"/>
              <a:buChar char="•"/>
              <a:defRPr/>
            </a:pPr>
            <a:r>
              <a:rPr lang="es-ES_tradnl" sz="3200" dirty="0" smtClean="0">
                <a:solidFill>
                  <a:schemeClr val="bg1"/>
                </a:solidFill>
              </a:rPr>
              <a:t>Secuestro</a:t>
            </a:r>
          </a:p>
          <a:p>
            <a:pPr marL="914400" lvl="1" indent="-457200" algn="just">
              <a:buFont typeface="Arial" panose="020B0604020202020204" pitchFamily="34" charset="0"/>
              <a:buChar char="•"/>
              <a:defRPr/>
            </a:pPr>
            <a:r>
              <a:rPr lang="es-ES_tradnl" sz="3200" dirty="0" smtClean="0">
                <a:solidFill>
                  <a:schemeClr val="bg1"/>
                </a:solidFill>
              </a:rPr>
              <a:t>Tráfico </a:t>
            </a:r>
            <a:r>
              <a:rPr lang="es-ES_tradnl" sz="3200" dirty="0">
                <a:solidFill>
                  <a:schemeClr val="bg1"/>
                </a:solidFill>
              </a:rPr>
              <a:t>de </a:t>
            </a:r>
            <a:r>
              <a:rPr lang="es-ES_tradnl" sz="3200" dirty="0" smtClean="0">
                <a:solidFill>
                  <a:schemeClr val="bg1"/>
                </a:solidFill>
              </a:rPr>
              <a:t>personas</a:t>
            </a:r>
          </a:p>
          <a:p>
            <a:pPr marL="914400" lvl="1" indent="-457200" algn="just">
              <a:buFont typeface="Arial" panose="020B0604020202020204" pitchFamily="34" charset="0"/>
              <a:buChar char="•"/>
              <a:defRPr/>
            </a:pPr>
            <a:r>
              <a:rPr lang="es-ES_tradnl" sz="3200" dirty="0">
                <a:solidFill>
                  <a:schemeClr val="bg1"/>
                </a:solidFill>
              </a:rPr>
              <a:t>D</a:t>
            </a:r>
            <a:r>
              <a:rPr lang="es-ES_tradnl" sz="3200" dirty="0" smtClean="0">
                <a:solidFill>
                  <a:schemeClr val="bg1"/>
                </a:solidFill>
              </a:rPr>
              <a:t>esapariciones </a:t>
            </a:r>
            <a:r>
              <a:rPr lang="es-ES_tradnl" sz="3200" dirty="0">
                <a:solidFill>
                  <a:schemeClr val="bg1"/>
                </a:solidFill>
              </a:rPr>
              <a:t>voluntarias que en algún momento se convierten en involuntarias debido a actividades criminales.</a:t>
            </a:r>
          </a:p>
          <a:p>
            <a:pPr algn="just">
              <a:defRPr/>
            </a:pPr>
            <a:endParaRPr lang="es-EC" sz="3200" dirty="0">
              <a:solidFill>
                <a:schemeClr val="bg1"/>
              </a:solidFill>
            </a:endParaRPr>
          </a:p>
        </p:txBody>
      </p:sp>
    </p:spTree>
    <p:extLst>
      <p:ext uri="{BB962C8B-B14F-4D97-AF65-F5344CB8AC3E}">
        <p14:creationId xmlns:p14="http://schemas.microsoft.com/office/powerpoint/2010/main" val="25666980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2339752" y="302200"/>
            <a:ext cx="5086350" cy="899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spAutoFit/>
          </a:bodyPr>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9pPr>
          </a:lstStyle>
          <a:p>
            <a:pPr algn="ctr"/>
            <a:r>
              <a:rPr lang="es-EC" altLang="es-EC" b="1" i="1" dirty="0" smtClean="0">
                <a:latin typeface="Calibri" panose="020F0502020204030204" pitchFamily="34" charset="0"/>
              </a:rPr>
              <a:t> </a:t>
            </a:r>
            <a:endParaRPr lang="es-EC" altLang="es-EC" b="1" i="1" dirty="0">
              <a:latin typeface="Calibri" panose="020F0502020204030204" pitchFamily="34" charset="0"/>
            </a:endParaRPr>
          </a:p>
          <a:p>
            <a:pPr algn="ctr"/>
            <a:r>
              <a:rPr lang="es-EC" altLang="es-EC" b="1" i="1" dirty="0" smtClean="0">
                <a:latin typeface="Calibri" panose="020F0502020204030204" pitchFamily="34" charset="0"/>
              </a:rPr>
              <a:t>DESAPARICIÓN FORSOZA</a:t>
            </a:r>
            <a:endParaRPr lang="es-EC" altLang="es-EC" b="1" i="1" dirty="0">
              <a:latin typeface="Calibri" panose="020F0502020204030204" pitchFamily="34" charset="0"/>
            </a:endParaRPr>
          </a:p>
          <a:p>
            <a:pPr algn="ctr" hangingPunct="1">
              <a:lnSpc>
                <a:spcPct val="100000"/>
              </a:lnSpc>
            </a:pPr>
            <a:r>
              <a:rPr lang="es-EC" altLang="es-EC" b="1" i="1" dirty="0" smtClean="0">
                <a:latin typeface="Calibri" panose="020F0502020204030204" pitchFamily="34" charset="0"/>
              </a:rPr>
              <a:t>SANGUÑA </a:t>
            </a:r>
            <a:r>
              <a:rPr lang="es-EC" altLang="es-EC" b="1" i="1" dirty="0">
                <a:latin typeface="Calibri" panose="020F0502020204030204" pitchFamily="34" charset="0"/>
              </a:rPr>
              <a:t>PALACIOS PATRICIA </a:t>
            </a:r>
            <a:r>
              <a:rPr lang="es-EC" altLang="es-EC" b="1" i="1" dirty="0" smtClean="0">
                <a:latin typeface="Calibri" panose="020F0502020204030204" pitchFamily="34" charset="0"/>
              </a:rPr>
              <a:t>ALEXANDRA</a:t>
            </a:r>
            <a:endParaRPr lang="es-EC" altLang="es-EC" b="1" i="1" dirty="0">
              <a:latin typeface="Calibri" panose="020F0502020204030204" pitchFamily="34" charset="0"/>
            </a:endParaRPr>
          </a:p>
        </p:txBody>
      </p:sp>
      <p:sp>
        <p:nvSpPr>
          <p:cNvPr id="7170" name="Line 2"/>
          <p:cNvSpPr>
            <a:spLocks noChangeShapeType="1"/>
          </p:cNvSpPr>
          <p:nvPr/>
        </p:nvSpPr>
        <p:spPr bwMode="auto">
          <a:xfrm flipV="1">
            <a:off x="-8335" y="1406584"/>
            <a:ext cx="9152335" cy="13097"/>
          </a:xfrm>
          <a:prstGeom prst="line">
            <a:avLst/>
          </a:prstGeom>
          <a:noFill/>
          <a:ln w="88920" cap="flat">
            <a:solidFill>
              <a:srgbClr val="5B9BD5">
                <a:alpha val="29999"/>
              </a:srgb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C" sz="1350"/>
          </a:p>
        </p:txBody>
      </p:sp>
      <p:sp>
        <p:nvSpPr>
          <p:cNvPr id="7171" name="Rectangle 3"/>
          <p:cNvSpPr>
            <a:spLocks noChangeArrowheads="1"/>
          </p:cNvSpPr>
          <p:nvPr/>
        </p:nvSpPr>
        <p:spPr bwMode="auto">
          <a:xfrm>
            <a:off x="3081338" y="1634728"/>
            <a:ext cx="3080147" cy="3451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spAutoFit/>
          </a:bodyPr>
          <a:lstStyle>
            <a:lvl1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pPr>
            <a:r>
              <a:rPr lang="es-EC" altLang="es-EC" b="1" i="1">
                <a:latin typeface="Calibri" panose="020F0502020204030204" pitchFamily="34" charset="0"/>
              </a:rPr>
              <a:t>DATOS GENERALES</a:t>
            </a:r>
          </a:p>
        </p:txBody>
      </p:sp>
      <p:pic>
        <p:nvPicPr>
          <p:cNvPr id="7172"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800101" y="1490662"/>
            <a:ext cx="1737122" cy="1853804"/>
          </a:xfrm>
          <a:prstGeom prst="rect">
            <a:avLst/>
          </a:prstGeom>
          <a:noFill/>
          <a:ln>
            <a:noFill/>
          </a:ln>
          <a:effectLst/>
          <a:extLst>
            <a:ext uri="{909E8E84-426E-40DD-AFC4-6F175D3DCCD1}">
              <a14:hiddenFill xmlns:a14="http://schemas.microsoft.com/office/drawing/2010/main">
                <a:blipFill dpi="0" rotWithShape="0">
                  <a:blip/>
                  <a:srcRect b="13687"/>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7173" name="Group 5"/>
          <p:cNvGraphicFramePr>
            <a:graphicFrameLocks noGrp="1"/>
          </p:cNvGraphicFramePr>
          <p:nvPr/>
        </p:nvGraphicFramePr>
        <p:xfrm>
          <a:off x="3910013" y="2622948"/>
          <a:ext cx="4985148" cy="3193243"/>
        </p:xfrm>
        <a:graphic>
          <a:graphicData uri="http://schemas.openxmlformats.org/drawingml/2006/table">
            <a:tbl>
              <a:tblPr/>
              <a:tblGrid>
                <a:gridCol w="2493169"/>
                <a:gridCol w="2491979"/>
              </a:tblGrid>
              <a:tr h="441674">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pPr>
                      <a:r>
                        <a:rPr kumimoji="0" lang="es-EC" altLang="es-EC" sz="1200" b="1"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FECHA DE NACIMIENTO (EDAD):</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no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pPr>
                      <a:r>
                        <a:rPr kumimoji="0" lang="es-EC" altLang="es-EC"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27-MAR-1984 (20 años a la fecha de desaparición)</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noFill/>
                  </a:tcPr>
                </a:tc>
              </a:tr>
              <a:tr h="325041">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pPr>
                      <a:r>
                        <a:rPr kumimoji="0" lang="es-EC" altLang="es-EC" sz="1200" b="1"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NACIONALIDAD:</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solidFill>
                      <a:srgbClr val="5B9BD5">
                        <a:alpha val="20000"/>
                      </a:srgbClr>
                    </a:solid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pPr>
                      <a:r>
                        <a:rPr kumimoji="0" lang="es-EC" altLang="es-EC"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Ecuatoriana</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solidFill>
                      <a:srgbClr val="5B9BD5">
                        <a:alpha val="20000"/>
                      </a:srgbClr>
                    </a:solidFill>
                  </a:tcPr>
                </a:tc>
              </a:tr>
              <a:tr h="325041">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pPr>
                      <a:r>
                        <a:rPr kumimoji="0" lang="es-EC" altLang="es-EC" sz="1200" b="1"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FECHA DESAPARICIÓN:</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no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pPr>
                      <a:r>
                        <a:rPr kumimoji="0" lang="es-EC" altLang="es-EC"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01-JUN-2004</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noFill/>
                  </a:tcPr>
                </a:tc>
              </a:tr>
              <a:tr h="325041">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pPr>
                      <a:r>
                        <a:rPr kumimoji="0" lang="es-EC" altLang="es-EC" sz="1200" b="1"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LUGAR DESAPARICIÓN</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solidFill>
                      <a:srgbClr val="5B9BD5">
                        <a:alpha val="20000"/>
                      </a:srgbClr>
                    </a:solid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pPr>
                      <a:r>
                        <a:rPr kumimoji="0" lang="es-EC" altLang="es-EC"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Pichincha, Quito</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solidFill>
                      <a:srgbClr val="5B9BD5">
                        <a:alpha val="20000"/>
                      </a:srgbClr>
                    </a:solidFill>
                  </a:tcPr>
                </a:tc>
              </a:tr>
              <a:tr h="325041">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pPr>
                      <a:r>
                        <a:rPr kumimoji="0" lang="es-EC" altLang="es-EC" sz="1200" b="1"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FECHA DENUNCIA:</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no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pPr>
                      <a:r>
                        <a:rPr kumimoji="0" lang="es-EC" altLang="es-EC"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01-JUN-2004</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noFill/>
                  </a:tcPr>
                </a:tc>
              </a:tr>
              <a:tr h="475060">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pPr>
                      <a:r>
                        <a:rPr kumimoji="0" lang="es-EC" altLang="es-EC" sz="1200" b="1"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PERSONA QUE DENUNCIA (RELACIÓN):</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solidFill>
                      <a:srgbClr val="5B9BD5">
                        <a:alpha val="20000"/>
                      </a:srgbClr>
                    </a:solid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pPr>
                      <a:r>
                        <a:rPr kumimoji="0" lang="es-EC" altLang="es-EC"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 ELSA PALACIOS  </a:t>
                      </a:r>
                    </a:p>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pPr>
                      <a:r>
                        <a:rPr kumimoji="0" lang="es-EC" altLang="es-EC"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(Madre) </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solidFill>
                      <a:srgbClr val="5B9BD5">
                        <a:alpha val="20000"/>
                      </a:srgbClr>
                    </a:solidFill>
                  </a:tcPr>
                </a:tc>
              </a:tr>
              <a:tr h="325041">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pPr>
                      <a:r>
                        <a:rPr kumimoji="0" lang="es-EC" altLang="es-EC" sz="1200" b="1"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FISCAL:</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no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pPr>
                      <a:r>
                        <a:rPr kumimoji="0" lang="es-EC" altLang="es-EC"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Dra. Edith Arévalo C.</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noFill/>
                  </a:tcPr>
                </a:tc>
              </a:tr>
              <a:tr h="325041">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pPr>
                      <a:r>
                        <a:rPr kumimoji="0" lang="es-EC" altLang="es-EC" sz="1200" b="1"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REAPERTURA DEL CASO:</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solidFill>
                      <a:srgbClr val="5B9BD5">
                        <a:alpha val="20000"/>
                      </a:srgbClr>
                    </a:solid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pPr>
                      <a:r>
                        <a:rPr kumimoji="0" lang="es-EC" altLang="es-EC"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24-ENE-2014</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solidFill>
                      <a:srgbClr val="5B9BD5">
                        <a:alpha val="20000"/>
                      </a:srgbClr>
                    </a:solidFill>
                  </a:tcPr>
                </a:tc>
              </a:tr>
              <a:tr h="326231">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pPr>
                      <a:r>
                        <a:rPr kumimoji="0" lang="es-EC" altLang="es-EC" sz="1200" b="1"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EXPEDIENTE: </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no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pPr>
                      <a:r>
                        <a:rPr kumimoji="0" lang="es-EC" altLang="es-EC"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N° 16681-AA-DP</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noFill/>
                  </a:tcPr>
                </a:tc>
              </a:tr>
            </a:tbl>
          </a:graphicData>
        </a:graphic>
      </p:graphicFrame>
      <p:graphicFrame>
        <p:nvGraphicFramePr>
          <p:cNvPr id="7239" name="Group 71"/>
          <p:cNvGraphicFramePr>
            <a:graphicFrameLocks noGrp="1"/>
          </p:cNvGraphicFramePr>
          <p:nvPr>
            <p:extLst>
              <p:ext uri="{D42A27DB-BD31-4B8C-83A1-F6EECF244321}">
                <p14:modId xmlns:p14="http://schemas.microsoft.com/office/powerpoint/2010/main" val="278654531"/>
              </p:ext>
            </p:extLst>
          </p:nvPr>
        </p:nvGraphicFramePr>
        <p:xfrm>
          <a:off x="159544" y="3564732"/>
          <a:ext cx="3540919" cy="2450577"/>
        </p:xfrm>
        <a:graphic>
          <a:graphicData uri="http://schemas.openxmlformats.org/drawingml/2006/table">
            <a:tbl>
              <a:tblPr/>
              <a:tblGrid>
                <a:gridCol w="3540919"/>
              </a:tblGrid>
              <a:tr h="329804">
                <a:tc>
                  <a:txBody>
                    <a:bodyPr/>
                    <a:lstStyle>
                      <a:lvl1pPr>
                        <a:lnSpc>
                          <a:spcPct val="92000"/>
                        </a:lnSpc>
                        <a:spcAft>
                          <a:spcPts val="1425"/>
                        </a:spcAft>
                        <a:tabLst>
                          <a:tab pos="723900" algn="l"/>
                          <a:tab pos="1447800" algn="l"/>
                          <a:tab pos="2171700" algn="l"/>
                          <a:tab pos="2895600" algn="l"/>
                          <a:tab pos="3619500" algn="l"/>
                          <a:tab pos="43434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Lst>
                      </a:pPr>
                      <a:r>
                        <a:rPr kumimoji="0" lang="es-EC" altLang="es-EC" sz="1200" b="0" i="0" u="none" strike="noStrike" cap="none" normalizeH="0" baseline="0" dirty="0" smtClean="0">
                          <a:ln>
                            <a:noFill/>
                          </a:ln>
                          <a:solidFill>
                            <a:srgbClr val="000000"/>
                          </a:solidFill>
                          <a:effectLst/>
                          <a:latin typeface="Calibri" panose="020F0502020204030204" pitchFamily="34" charset="0"/>
                          <a:ea typeface="Microsoft YaHei" panose="020B0503020204020204" pitchFamily="34" charset="-122"/>
                        </a:rPr>
                        <a:t>CIRCUNSTANCIAS DE LA DESAPARICIÓN:</a:t>
                      </a:r>
                    </a:p>
                  </a:txBody>
                  <a:tcPr marL="68580" marR="68580" marT="34290" marB="34290" anchor="ctr"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noFill/>
                  </a:tcPr>
                </a:tc>
              </a:tr>
              <a:tr h="2120599">
                <a:tc>
                  <a:txBody>
                    <a:bodyPr/>
                    <a:lstStyle>
                      <a:lvl1pPr>
                        <a:lnSpc>
                          <a:spcPct val="92000"/>
                        </a:lnSpc>
                        <a:spcAft>
                          <a:spcPts val="1425"/>
                        </a:spcAft>
                        <a:tabLst>
                          <a:tab pos="723900" algn="l"/>
                          <a:tab pos="1447800" algn="l"/>
                          <a:tab pos="2171700" algn="l"/>
                          <a:tab pos="2895600" algn="l"/>
                          <a:tab pos="3619500" algn="l"/>
                          <a:tab pos="43434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just"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Lst>
                      </a:pPr>
                      <a:r>
                        <a:rPr kumimoji="0" lang="es-EC" altLang="es-EC" sz="1200" b="0" i="0" u="none" strike="noStrike" cap="none" normalizeH="0" baseline="0" dirty="0" smtClean="0">
                          <a:ln>
                            <a:noFill/>
                          </a:ln>
                          <a:solidFill>
                            <a:srgbClr val="000000"/>
                          </a:solidFill>
                          <a:effectLst/>
                          <a:latin typeface="Calibri" panose="020F0502020204030204" pitchFamily="34" charset="0"/>
                          <a:ea typeface="Microsoft YaHei" panose="020B0503020204020204" pitchFamily="34" charset="-122"/>
                        </a:rPr>
                        <a:t>Habría salido a realizarse el control periódico de su estado de gestación (40 semanas) en el Centro de Salud </a:t>
                      </a:r>
                      <a:r>
                        <a:rPr kumimoji="0" lang="es-EC" altLang="es-EC" sz="1200" b="0" i="0" u="none" strike="noStrike" cap="none" normalizeH="0" baseline="0" dirty="0" err="1" smtClean="0">
                          <a:ln>
                            <a:noFill/>
                          </a:ln>
                          <a:solidFill>
                            <a:srgbClr val="000000"/>
                          </a:solidFill>
                          <a:effectLst/>
                          <a:latin typeface="Calibri" panose="020F0502020204030204" pitchFamily="34" charset="0"/>
                          <a:ea typeface="Microsoft YaHei" panose="020B0503020204020204" pitchFamily="34" charset="-122"/>
                        </a:rPr>
                        <a:t>Chimbacalle</a:t>
                      </a:r>
                      <a:r>
                        <a:rPr kumimoji="0" lang="es-EC" altLang="es-EC" sz="1200" b="0" i="0" u="none" strike="noStrike" cap="none" normalizeH="0" baseline="0" dirty="0" smtClean="0">
                          <a:ln>
                            <a:noFill/>
                          </a:ln>
                          <a:solidFill>
                            <a:srgbClr val="000000"/>
                          </a:solidFill>
                          <a:effectLst/>
                          <a:latin typeface="Calibri" panose="020F0502020204030204" pitchFamily="34" charset="0"/>
                          <a:ea typeface="Microsoft YaHei" panose="020B0503020204020204" pitchFamily="34" charset="-122"/>
                        </a:rPr>
                        <a:t> Nro. 4, en el sector sur de la ciudad de Quito, desde la fecha se desconoce su paradero.</a:t>
                      </a:r>
                    </a:p>
                    <a:p>
                      <a:pPr marL="0" marR="0" lvl="0" indent="0" algn="just"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Lst>
                      </a:pPr>
                      <a:r>
                        <a:rPr kumimoji="0" lang="es-EC" altLang="es-EC" sz="1200" b="1" i="0" u="none" strike="noStrike" cap="none" normalizeH="0" baseline="0" dirty="0" smtClean="0">
                          <a:ln>
                            <a:noFill/>
                          </a:ln>
                          <a:solidFill>
                            <a:srgbClr val="000000"/>
                          </a:solidFill>
                          <a:effectLst/>
                          <a:latin typeface="Calibri" panose="020F0502020204030204" pitchFamily="34" charset="0"/>
                          <a:ea typeface="Microsoft YaHei" panose="020B0503020204020204" pitchFamily="34" charset="-122"/>
                        </a:rPr>
                        <a:t>SITUACIÓN</a:t>
                      </a:r>
                      <a:r>
                        <a:rPr kumimoji="0" lang="es-EC" altLang="es-EC" sz="1200" b="0" i="0" u="none" strike="noStrike" cap="none" normalizeH="0" baseline="0" dirty="0" smtClean="0">
                          <a:ln>
                            <a:noFill/>
                          </a:ln>
                          <a:solidFill>
                            <a:srgbClr val="000000"/>
                          </a:solidFill>
                          <a:effectLst/>
                          <a:latin typeface="Calibri" panose="020F0502020204030204" pitchFamily="34" charset="0"/>
                          <a:ea typeface="Microsoft YaHei" panose="020B0503020204020204" pitchFamily="34" charset="-122"/>
                        </a:rPr>
                        <a:t>: Se presume la responsabilidad de dos personas que habrían amenazado de muerte al conviviente de la hoy desaparecida, (acción por intimidación está prescrita hace cinco años) Se continúa con la búsqueda de la persona y con diligencias de investigación direccionada a los sospechosos.</a:t>
                      </a:r>
                    </a:p>
                  </a:txBody>
                  <a:tcPr marL="68580" marR="68580" marT="34290" marB="34290" anchor="ctr"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solidFill>
                      <a:srgbClr val="5B9BD5">
                        <a:alpha val="20000"/>
                      </a:srgbClr>
                    </a:solidFill>
                  </a:tcPr>
                </a:tc>
              </a:tr>
            </a:tbl>
          </a:graphicData>
        </a:graphic>
      </p:graphicFrame>
    </p:spTree>
    <p:extLst>
      <p:ext uri="{BB962C8B-B14F-4D97-AF65-F5344CB8AC3E}">
        <p14:creationId xmlns:p14="http://schemas.microsoft.com/office/powerpoint/2010/main" val="21605428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ChangeArrowheads="1"/>
          </p:cNvSpPr>
          <p:nvPr/>
        </p:nvSpPr>
        <p:spPr bwMode="auto">
          <a:xfrm>
            <a:off x="2106216" y="476672"/>
            <a:ext cx="5086350" cy="1176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spAutoFit/>
          </a:bodyPr>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9pPr>
          </a:lstStyle>
          <a:p>
            <a:pPr algn="ctr"/>
            <a:r>
              <a:rPr lang="es-EC" altLang="es-EC" b="1" i="1" dirty="0" smtClean="0">
                <a:latin typeface="Calibri" panose="020F0502020204030204" pitchFamily="34" charset="0"/>
              </a:rPr>
              <a:t>DESAPARICIÓN </a:t>
            </a:r>
            <a:r>
              <a:rPr lang="es-EC" altLang="es-EC" b="1" i="1" dirty="0">
                <a:latin typeface="Calibri" panose="020F0502020204030204" pitchFamily="34" charset="0"/>
              </a:rPr>
              <a:t>FORSOZA</a:t>
            </a:r>
          </a:p>
          <a:p>
            <a:pPr algn="ctr" hangingPunct="1">
              <a:lnSpc>
                <a:spcPct val="100000"/>
              </a:lnSpc>
            </a:pPr>
            <a:r>
              <a:rPr lang="es-EC" altLang="es-EC" b="1" i="1" dirty="0" smtClean="0">
                <a:latin typeface="Calibri" panose="020F0502020204030204" pitchFamily="34" charset="0"/>
              </a:rPr>
              <a:t>PAREDES </a:t>
            </a:r>
            <a:r>
              <a:rPr lang="es-EC" altLang="es-EC" b="1" i="1" dirty="0">
                <a:latin typeface="Calibri" panose="020F0502020204030204" pitchFamily="34" charset="0"/>
              </a:rPr>
              <a:t>PINCHAO KARLA MANUELA</a:t>
            </a:r>
          </a:p>
          <a:p>
            <a:pPr algn="ctr" hangingPunct="1">
              <a:lnSpc>
                <a:spcPct val="100000"/>
              </a:lnSpc>
            </a:pPr>
            <a:r>
              <a:rPr lang="es-EC" altLang="es-EC" b="1" i="1" dirty="0">
                <a:latin typeface="Calibri" panose="020F0502020204030204" pitchFamily="34" charset="0"/>
              </a:rPr>
              <a:t>(menor de edad)</a:t>
            </a:r>
          </a:p>
          <a:p>
            <a:pPr algn="ctr" hangingPunct="1">
              <a:lnSpc>
                <a:spcPct val="100000"/>
              </a:lnSpc>
            </a:pPr>
            <a:endParaRPr lang="es-EC" altLang="es-EC" b="1" i="1" dirty="0">
              <a:latin typeface="Calibri" panose="020F0502020204030204" pitchFamily="34" charset="0"/>
            </a:endParaRPr>
          </a:p>
        </p:txBody>
      </p:sp>
      <p:sp>
        <p:nvSpPr>
          <p:cNvPr id="8194" name="Line 2"/>
          <p:cNvSpPr>
            <a:spLocks noChangeShapeType="1"/>
          </p:cNvSpPr>
          <p:nvPr/>
        </p:nvSpPr>
        <p:spPr bwMode="auto">
          <a:xfrm flipV="1">
            <a:off x="-8335" y="1478757"/>
            <a:ext cx="9152335" cy="13097"/>
          </a:xfrm>
          <a:prstGeom prst="line">
            <a:avLst/>
          </a:prstGeom>
          <a:noFill/>
          <a:ln w="88920" cap="flat">
            <a:solidFill>
              <a:srgbClr val="5B9BD5">
                <a:alpha val="29999"/>
              </a:srgb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C" sz="1350"/>
          </a:p>
        </p:txBody>
      </p:sp>
      <p:sp>
        <p:nvSpPr>
          <p:cNvPr id="8195" name="Rectangle 3"/>
          <p:cNvSpPr>
            <a:spLocks noChangeArrowheads="1"/>
          </p:cNvSpPr>
          <p:nvPr/>
        </p:nvSpPr>
        <p:spPr bwMode="auto">
          <a:xfrm>
            <a:off x="3081338" y="1634728"/>
            <a:ext cx="3080147" cy="3451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spAutoFit/>
          </a:bodyPr>
          <a:lstStyle>
            <a:lvl1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pPr>
            <a:r>
              <a:rPr lang="es-EC" altLang="es-EC" b="1" i="1">
                <a:latin typeface="Calibri" panose="020F0502020204030204" pitchFamily="34" charset="0"/>
              </a:rPr>
              <a:t>DATOS GENERALES</a:t>
            </a:r>
          </a:p>
        </p:txBody>
      </p:sp>
      <p:graphicFrame>
        <p:nvGraphicFramePr>
          <p:cNvPr id="8196" name="Group 4"/>
          <p:cNvGraphicFramePr>
            <a:graphicFrameLocks noGrp="1"/>
          </p:cNvGraphicFramePr>
          <p:nvPr>
            <p:extLst>
              <p:ext uri="{D42A27DB-BD31-4B8C-83A1-F6EECF244321}">
                <p14:modId xmlns:p14="http://schemas.microsoft.com/office/powerpoint/2010/main" val="3218703143"/>
              </p:ext>
            </p:extLst>
          </p:nvPr>
        </p:nvGraphicFramePr>
        <p:xfrm>
          <a:off x="235744" y="2919413"/>
          <a:ext cx="3504010" cy="2940018"/>
        </p:xfrm>
        <a:graphic>
          <a:graphicData uri="http://schemas.openxmlformats.org/drawingml/2006/table">
            <a:tbl>
              <a:tblPr/>
              <a:tblGrid>
                <a:gridCol w="3504010"/>
              </a:tblGrid>
              <a:tr h="259556">
                <a:tc>
                  <a:txBody>
                    <a:bodyPr/>
                    <a:lstStyle>
                      <a:lvl1pPr>
                        <a:lnSpc>
                          <a:spcPct val="92000"/>
                        </a:lnSpc>
                        <a:spcAft>
                          <a:spcPts val="1425"/>
                        </a:spcAft>
                        <a:tabLst>
                          <a:tab pos="723900" algn="l"/>
                          <a:tab pos="1447800" algn="l"/>
                          <a:tab pos="2171700" algn="l"/>
                          <a:tab pos="2895600" algn="l"/>
                          <a:tab pos="3619500" algn="l"/>
                          <a:tab pos="43434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Lst>
                      </a:pPr>
                      <a:r>
                        <a:rPr kumimoji="0" lang="es-EC" altLang="es-EC" sz="1200" b="1" i="0" u="none" strike="noStrike" cap="none" normalizeH="0" baseline="0" dirty="0" smtClean="0">
                          <a:ln>
                            <a:noFill/>
                          </a:ln>
                          <a:solidFill>
                            <a:srgbClr val="000000"/>
                          </a:solidFill>
                          <a:effectLst/>
                          <a:latin typeface="Calibri" panose="020F0502020204030204" pitchFamily="34" charset="0"/>
                          <a:ea typeface="Microsoft YaHei" panose="020B0503020204020204" pitchFamily="34" charset="-122"/>
                        </a:rPr>
                        <a:t>CIRCUNSTANCIAS DE LA DESAPARICIÓN:</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noFill/>
                  </a:tcPr>
                </a:tc>
              </a:tr>
              <a:tr h="2680240">
                <a:tc>
                  <a:txBody>
                    <a:bodyPr/>
                    <a:lstStyle>
                      <a:lvl1pPr>
                        <a:lnSpc>
                          <a:spcPct val="92000"/>
                        </a:lnSpc>
                        <a:spcAft>
                          <a:spcPts val="1425"/>
                        </a:spcAft>
                        <a:tabLst>
                          <a:tab pos="723900" algn="l"/>
                          <a:tab pos="1447800" algn="l"/>
                          <a:tab pos="2171700" algn="l"/>
                          <a:tab pos="2895600" algn="l"/>
                          <a:tab pos="3619500" algn="l"/>
                          <a:tab pos="43434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just"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Lst>
                      </a:pPr>
                      <a:r>
                        <a:rPr kumimoji="0" lang="es-EC" altLang="es-EC" sz="1200" b="0" i="0" u="none" strike="noStrike" cap="none" normalizeH="0" baseline="0" dirty="0" smtClean="0">
                          <a:ln>
                            <a:noFill/>
                          </a:ln>
                          <a:solidFill>
                            <a:srgbClr val="000000"/>
                          </a:solidFill>
                          <a:effectLst/>
                          <a:latin typeface="Calibri" panose="020F0502020204030204" pitchFamily="34" charset="0"/>
                          <a:ea typeface="Microsoft YaHei" panose="020B0503020204020204" pitchFamily="34" charset="-122"/>
                        </a:rPr>
                        <a:t>Aparentemente la señora </a:t>
                      </a:r>
                      <a:r>
                        <a:rPr kumimoji="0" lang="es-EC" altLang="es-EC" sz="1200" b="0" i="0" u="none" strike="noStrike" cap="none" normalizeH="0" baseline="0" dirty="0" err="1" smtClean="0">
                          <a:ln>
                            <a:noFill/>
                          </a:ln>
                          <a:solidFill>
                            <a:srgbClr val="000000"/>
                          </a:solidFill>
                          <a:effectLst/>
                          <a:latin typeface="Calibri" panose="020F0502020204030204" pitchFamily="34" charset="0"/>
                          <a:ea typeface="Microsoft YaHei" panose="020B0503020204020204" pitchFamily="34" charset="-122"/>
                        </a:rPr>
                        <a:t>Enma</a:t>
                      </a:r>
                      <a:r>
                        <a:rPr kumimoji="0" lang="es-EC" altLang="es-EC" sz="1200" b="0" i="0" u="none" strike="noStrike" cap="none" normalizeH="0" baseline="0" dirty="0" smtClean="0">
                          <a:ln>
                            <a:noFill/>
                          </a:ln>
                          <a:solidFill>
                            <a:srgbClr val="000000"/>
                          </a:solidFill>
                          <a:effectLst/>
                          <a:latin typeface="Calibri" panose="020F0502020204030204" pitchFamily="34" charset="0"/>
                          <a:ea typeface="Microsoft YaHei" panose="020B0503020204020204" pitchFamily="34" charset="-122"/>
                        </a:rPr>
                        <a:t> </a:t>
                      </a:r>
                      <a:r>
                        <a:rPr kumimoji="0" lang="es-EC" altLang="es-EC" sz="1200" b="0" i="0" u="none" strike="noStrike" cap="none" normalizeH="0" baseline="0" dirty="0" err="1" smtClean="0">
                          <a:ln>
                            <a:noFill/>
                          </a:ln>
                          <a:solidFill>
                            <a:srgbClr val="000000"/>
                          </a:solidFill>
                          <a:effectLst/>
                          <a:latin typeface="Calibri" panose="020F0502020204030204" pitchFamily="34" charset="0"/>
                          <a:ea typeface="Microsoft YaHei" panose="020B0503020204020204" pitchFamily="34" charset="-122"/>
                        </a:rPr>
                        <a:t>Pinchao</a:t>
                      </a:r>
                      <a:r>
                        <a:rPr kumimoji="0" lang="es-EC" altLang="es-EC" sz="1200" b="0" i="0" u="none" strike="noStrike" cap="none" normalizeH="0" baseline="0" dirty="0" smtClean="0">
                          <a:ln>
                            <a:noFill/>
                          </a:ln>
                          <a:solidFill>
                            <a:srgbClr val="000000"/>
                          </a:solidFill>
                          <a:effectLst/>
                          <a:latin typeface="Calibri" panose="020F0502020204030204" pitchFamily="34" charset="0"/>
                          <a:ea typeface="Microsoft YaHei" panose="020B0503020204020204" pitchFamily="34" charset="-122"/>
                        </a:rPr>
                        <a:t> Toro, de nacionalidad colombiana, madre de la menor Karla Paredes </a:t>
                      </a:r>
                      <a:r>
                        <a:rPr kumimoji="0" lang="es-EC" altLang="es-EC" sz="1200" b="0" i="0" u="none" strike="noStrike" cap="none" normalizeH="0" baseline="0" dirty="0" err="1" smtClean="0">
                          <a:ln>
                            <a:noFill/>
                          </a:ln>
                          <a:solidFill>
                            <a:srgbClr val="000000"/>
                          </a:solidFill>
                          <a:effectLst/>
                          <a:latin typeface="Calibri" panose="020F0502020204030204" pitchFamily="34" charset="0"/>
                          <a:ea typeface="Microsoft YaHei" panose="020B0503020204020204" pitchFamily="34" charset="-122"/>
                        </a:rPr>
                        <a:t>Pinchao</a:t>
                      </a:r>
                      <a:r>
                        <a:rPr kumimoji="0" lang="es-EC" altLang="es-EC" sz="1200" b="0" i="0" u="none" strike="noStrike" cap="none" normalizeH="0" baseline="0" dirty="0" smtClean="0">
                          <a:ln>
                            <a:noFill/>
                          </a:ln>
                          <a:solidFill>
                            <a:srgbClr val="000000"/>
                          </a:solidFill>
                          <a:effectLst/>
                          <a:latin typeface="Calibri" panose="020F0502020204030204" pitchFamily="34" charset="0"/>
                          <a:ea typeface="Microsoft YaHei" panose="020B0503020204020204" pitchFamily="34" charset="-122"/>
                        </a:rPr>
                        <a:t>, habría amenazado al señor </a:t>
                      </a:r>
                      <a:r>
                        <a:rPr kumimoji="0" lang="es-EC" altLang="es-EC" sz="1200" b="0" i="0" u="none" strike="noStrike" cap="none" normalizeH="0" baseline="0" dirty="0" err="1" smtClean="0">
                          <a:ln>
                            <a:noFill/>
                          </a:ln>
                          <a:solidFill>
                            <a:srgbClr val="000000"/>
                          </a:solidFill>
                          <a:effectLst/>
                          <a:latin typeface="Calibri" panose="020F0502020204030204" pitchFamily="34" charset="0"/>
                          <a:ea typeface="Microsoft YaHei" panose="020B0503020204020204" pitchFamily="34" charset="-122"/>
                        </a:rPr>
                        <a:t>Fabían</a:t>
                      </a:r>
                      <a:r>
                        <a:rPr kumimoji="0" lang="es-EC" altLang="es-EC" sz="1200" b="0" i="0" u="none" strike="noStrike" cap="none" normalizeH="0" baseline="0" dirty="0" smtClean="0">
                          <a:ln>
                            <a:noFill/>
                          </a:ln>
                          <a:solidFill>
                            <a:srgbClr val="000000"/>
                          </a:solidFill>
                          <a:effectLst/>
                          <a:latin typeface="Calibri" panose="020F0502020204030204" pitchFamily="34" charset="0"/>
                          <a:ea typeface="Microsoft YaHei" panose="020B0503020204020204" pitchFamily="34" charset="-122"/>
                        </a:rPr>
                        <a:t> Paredes Venegas (padre de la menor) que va a salir del país con su hija, desconociendo el paradero de su niña desde el 20 de julio del 2012. </a:t>
                      </a:r>
                    </a:p>
                    <a:p>
                      <a:pPr marL="0" marR="0" lvl="0" indent="0" algn="just"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Lst>
                      </a:pPr>
                      <a:r>
                        <a:rPr kumimoji="0" lang="es-EC" altLang="es-EC" sz="1200" b="1" i="0" u="none" strike="noStrike" cap="none" normalizeH="0" baseline="0" dirty="0" smtClean="0">
                          <a:ln>
                            <a:noFill/>
                          </a:ln>
                          <a:solidFill>
                            <a:srgbClr val="000000"/>
                          </a:solidFill>
                          <a:effectLst/>
                          <a:latin typeface="Calibri" panose="020F0502020204030204" pitchFamily="34" charset="0"/>
                          <a:ea typeface="Microsoft YaHei" panose="020B0503020204020204" pitchFamily="34" charset="-122"/>
                        </a:rPr>
                        <a:t>SITUACIÓN: </a:t>
                      </a:r>
                      <a:r>
                        <a:rPr kumimoji="0" lang="es-EC" altLang="es-EC" sz="1200" b="0" i="0" u="none" strike="noStrike" cap="none" normalizeH="0" baseline="0" dirty="0" smtClean="0">
                          <a:ln>
                            <a:noFill/>
                          </a:ln>
                          <a:solidFill>
                            <a:srgbClr val="000000"/>
                          </a:solidFill>
                          <a:effectLst/>
                          <a:latin typeface="Calibri" panose="020F0502020204030204" pitchFamily="34" charset="0"/>
                          <a:ea typeface="Microsoft YaHei" panose="020B0503020204020204" pitchFamily="34" charset="-122"/>
                        </a:rPr>
                        <a:t>Los padres de la niña tienen instaurado un proceso de mediación para el pago de pensiones alimenticias para la menor. Esto ha generado problemas entre los padres. De la investigación se establece que </a:t>
                      </a:r>
                      <a:r>
                        <a:rPr kumimoji="0" lang="es-EC" altLang="es-EC" sz="1200" b="0" i="0" u="none" strike="noStrike" cap="none" normalizeH="0" baseline="0" dirty="0" err="1" smtClean="0">
                          <a:ln>
                            <a:noFill/>
                          </a:ln>
                          <a:solidFill>
                            <a:srgbClr val="000000"/>
                          </a:solidFill>
                          <a:effectLst/>
                          <a:latin typeface="Calibri" panose="020F0502020204030204" pitchFamily="34" charset="0"/>
                          <a:ea typeface="Microsoft YaHei" panose="020B0503020204020204" pitchFamily="34" charset="-122"/>
                        </a:rPr>
                        <a:t>Enma</a:t>
                      </a:r>
                      <a:r>
                        <a:rPr kumimoji="0" lang="es-EC" altLang="es-EC" sz="1200" b="0" i="0" u="none" strike="noStrike" cap="none" normalizeH="0" baseline="0" dirty="0" smtClean="0">
                          <a:ln>
                            <a:noFill/>
                          </a:ln>
                          <a:solidFill>
                            <a:srgbClr val="000000"/>
                          </a:solidFill>
                          <a:effectLst/>
                          <a:latin typeface="Calibri" panose="020F0502020204030204" pitchFamily="34" charset="0"/>
                          <a:ea typeface="Microsoft YaHei" panose="020B0503020204020204" pitchFamily="34" charset="-122"/>
                        </a:rPr>
                        <a:t> </a:t>
                      </a:r>
                      <a:r>
                        <a:rPr kumimoji="0" lang="es-EC" altLang="es-EC" sz="1200" b="0" i="0" u="none" strike="noStrike" cap="none" normalizeH="0" baseline="0" dirty="0" err="1" smtClean="0">
                          <a:ln>
                            <a:noFill/>
                          </a:ln>
                          <a:solidFill>
                            <a:srgbClr val="000000"/>
                          </a:solidFill>
                          <a:effectLst/>
                          <a:latin typeface="Calibri" panose="020F0502020204030204" pitchFamily="34" charset="0"/>
                          <a:ea typeface="Microsoft YaHei" panose="020B0503020204020204" pitchFamily="34" charset="-122"/>
                        </a:rPr>
                        <a:t>Pinchao</a:t>
                      </a:r>
                      <a:r>
                        <a:rPr kumimoji="0" lang="es-EC" altLang="es-EC" sz="1200" b="0" i="0" u="none" strike="noStrike" cap="none" normalizeH="0" baseline="0" dirty="0" smtClean="0">
                          <a:ln>
                            <a:noFill/>
                          </a:ln>
                          <a:solidFill>
                            <a:srgbClr val="000000"/>
                          </a:solidFill>
                          <a:effectLst/>
                          <a:latin typeface="Calibri" panose="020F0502020204030204" pitchFamily="34" charset="0"/>
                          <a:ea typeface="Microsoft YaHei" panose="020B0503020204020204" pitchFamily="34" charset="-122"/>
                        </a:rPr>
                        <a:t> Toro no ha salido del país con registro. Sin embargo, mantiene comunicación con algunas personas, por lo que se orienta la investigación hacia estas personas. </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solidFill>
                      <a:srgbClr val="5B9BD5">
                        <a:alpha val="20000"/>
                      </a:srgbClr>
                    </a:solidFill>
                  </a:tcPr>
                </a:tc>
              </a:tr>
            </a:tbl>
          </a:graphicData>
        </a:graphic>
      </p:graphicFrame>
      <p:graphicFrame>
        <p:nvGraphicFramePr>
          <p:cNvPr id="8206" name="Group 14"/>
          <p:cNvGraphicFramePr>
            <a:graphicFrameLocks noGrp="1"/>
          </p:cNvGraphicFramePr>
          <p:nvPr>
            <p:extLst>
              <p:ext uri="{D42A27DB-BD31-4B8C-83A1-F6EECF244321}">
                <p14:modId xmlns:p14="http://schemas.microsoft.com/office/powerpoint/2010/main" val="4109821491"/>
              </p:ext>
            </p:extLst>
          </p:nvPr>
        </p:nvGraphicFramePr>
        <p:xfrm>
          <a:off x="4171950" y="2645569"/>
          <a:ext cx="4713685" cy="3185731"/>
        </p:xfrm>
        <a:graphic>
          <a:graphicData uri="http://schemas.openxmlformats.org/drawingml/2006/table">
            <a:tbl>
              <a:tblPr/>
              <a:tblGrid>
                <a:gridCol w="2362200"/>
                <a:gridCol w="2351485"/>
              </a:tblGrid>
              <a:tr h="314325">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r>
                        <a:rPr kumimoji="0" lang="es-EC" altLang="es-EC" sz="1200" b="1" i="0" u="none" strike="noStrike" cap="none" normalizeH="0" baseline="0" dirty="0" smtClean="0">
                          <a:ln>
                            <a:noFill/>
                          </a:ln>
                          <a:solidFill>
                            <a:srgbClr val="000000"/>
                          </a:solidFill>
                          <a:effectLst/>
                          <a:latin typeface="Calibri" panose="020F0502020204030204" pitchFamily="34" charset="0"/>
                          <a:ea typeface="Microsoft YaHei" panose="020B0503020204020204" pitchFamily="34" charset="-122"/>
                        </a:rPr>
                        <a:t>FECHA DE NACIMIENTO (EDAD):</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no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r>
                        <a:rPr kumimoji="0" lang="es-EC" altLang="es-EC"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Dos años a la fecha de desaparición</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noFill/>
                  </a:tcPr>
                </a:tc>
              </a:tr>
              <a:tr h="314325">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r>
                        <a:rPr kumimoji="0" lang="es-EC" altLang="es-EC" sz="1200" b="1"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NACIONALIDAD:</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solidFill>
                      <a:srgbClr val="5B9BD5">
                        <a:alpha val="20000"/>
                      </a:srgbClr>
                    </a:solid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r>
                        <a:rPr kumimoji="0" lang="es-EC" altLang="es-EC"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Ecuatoriana</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solidFill>
                      <a:srgbClr val="5B9BD5">
                        <a:alpha val="20000"/>
                      </a:srgbClr>
                    </a:solidFill>
                  </a:tcPr>
                </a:tc>
              </a:tr>
              <a:tr h="314325">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r>
                        <a:rPr kumimoji="0" lang="es-EC" altLang="es-EC" sz="1200" b="1"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LUGAR DESAPARICION:</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no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r>
                        <a:rPr kumimoji="0" lang="es-EC" altLang="es-EC"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Pichincha, Quito</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noFill/>
                  </a:tcPr>
                </a:tc>
              </a:tr>
              <a:tr h="314325">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r>
                        <a:rPr kumimoji="0" lang="es-EC" altLang="es-EC" sz="1200" b="1"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FECHA DESAPARICIÓN:</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solidFill>
                      <a:srgbClr val="5B9BD5">
                        <a:alpha val="20000"/>
                      </a:srgbClr>
                    </a:solid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r>
                        <a:rPr kumimoji="0" lang="es-EC" altLang="es-EC"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20-JUL-2012</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solidFill>
                      <a:srgbClr val="5B9BD5">
                        <a:alpha val="20000"/>
                      </a:srgbClr>
                    </a:solidFill>
                  </a:tcPr>
                </a:tc>
              </a:tr>
              <a:tr h="314325">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r>
                        <a:rPr kumimoji="0" lang="es-EC" altLang="es-EC" sz="1200" b="1"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FECHA DENUNCIA:</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no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r>
                        <a:rPr kumimoji="0" lang="es-EC" altLang="es-EC"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08-AGO-2012</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noFill/>
                  </a:tcPr>
                </a:tc>
              </a:tr>
              <a:tr h="628222">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r>
                        <a:rPr kumimoji="0" lang="es-EC" altLang="es-EC" sz="1200" b="1"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PERSONA QUE DENUNCIA (RELACIÓN):</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solidFill>
                      <a:srgbClr val="5B9BD5">
                        <a:alpha val="20000"/>
                      </a:srgbClr>
                    </a:solid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r>
                        <a:rPr kumimoji="0" lang="es-EC" altLang="es-EC" sz="1200" b="1" i="0" u="none" strike="noStrike" cap="none" normalizeH="0" baseline="0" dirty="0" smtClean="0">
                          <a:ln>
                            <a:noFill/>
                          </a:ln>
                          <a:solidFill>
                            <a:srgbClr val="000000"/>
                          </a:solidFill>
                          <a:effectLst/>
                          <a:latin typeface="Calibri" panose="020F0502020204030204" pitchFamily="34" charset="0"/>
                          <a:ea typeface="Microsoft YaHei" panose="020B0503020204020204" pitchFamily="34" charset="-122"/>
                        </a:rPr>
                        <a:t>FABIÁN AMÉRICO PAREDES VANEGAS</a:t>
                      </a:r>
                    </a:p>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r>
                        <a:rPr kumimoji="0" lang="es-EC" altLang="es-EC" sz="1200" b="0" i="0" u="none" strike="noStrike" cap="none" normalizeH="0" baseline="0" dirty="0" smtClean="0">
                          <a:ln>
                            <a:noFill/>
                          </a:ln>
                          <a:solidFill>
                            <a:srgbClr val="000000"/>
                          </a:solidFill>
                          <a:effectLst/>
                          <a:latin typeface="Calibri" panose="020F0502020204030204" pitchFamily="34" charset="0"/>
                          <a:ea typeface="Microsoft YaHei" panose="020B0503020204020204" pitchFamily="34" charset="-122"/>
                        </a:rPr>
                        <a:t>(padre)</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solidFill>
                      <a:srgbClr val="5B9BD5">
                        <a:alpha val="20000"/>
                      </a:srgbClr>
                    </a:solidFill>
                  </a:tcPr>
                </a:tc>
              </a:tr>
              <a:tr h="314325">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r>
                        <a:rPr kumimoji="0" lang="es-EC" altLang="es-EC" sz="1200" b="1"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FISCAL:</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no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r>
                        <a:rPr kumimoji="0" lang="es-EC" altLang="es-EC"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Dra. Edith Arévalo C.</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noFill/>
                  </a:tcPr>
                </a:tc>
              </a:tr>
              <a:tr h="326231">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r>
                        <a:rPr kumimoji="0" lang="es-EC" altLang="es-EC" sz="1200" b="1"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EXPEDIENTE: </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r>
                        <a:rPr kumimoji="0" lang="es-EC" altLang="es-EC"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N° 11375-AA-DP</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r>
              <a:tr h="345281">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endParaRPr kumimoji="0" lang="es-EC" altLang="es-EC" sz="14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endParaRPr>
                    </a:p>
                  </a:txBody>
                  <a:tcPr marL="68580" marR="68580" marT="46197" marB="3429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endParaRPr kumimoji="0" lang="es-EC" altLang="es-EC" sz="14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endParaRPr>
                    </a:p>
                  </a:txBody>
                  <a:tcPr marL="68580" marR="68580" marT="46197" marB="3429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6753589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125760"/>
            <a:ext cx="8229600" cy="1143000"/>
          </a:xfrm>
        </p:spPr>
        <p:txBody>
          <a:bodyPr>
            <a:normAutofit fontScale="90000"/>
          </a:bodyPr>
          <a:lstStyle/>
          <a:p>
            <a:r>
              <a:rPr lang="es-EC" sz="2400" b="1" dirty="0" smtClean="0"/>
              <a:t/>
            </a:r>
            <a:br>
              <a:rPr lang="es-EC" sz="2400" b="1" dirty="0" smtClean="0"/>
            </a:br>
            <a:r>
              <a:rPr lang="es-EC" altLang="es-EC" sz="2400" b="1" i="1" dirty="0">
                <a:latin typeface="Calibri" panose="020F0502020204030204" pitchFamily="34" charset="0"/>
              </a:rPr>
              <a:t>DESAPARICIÓN FORSOZA</a:t>
            </a:r>
            <a:br>
              <a:rPr lang="es-EC" altLang="es-EC" sz="2400" b="1" i="1" dirty="0">
                <a:latin typeface="Calibri" panose="020F0502020204030204" pitchFamily="34" charset="0"/>
              </a:rPr>
            </a:br>
            <a:r>
              <a:rPr lang="es-EC" sz="2400" b="1" dirty="0" smtClean="0"/>
              <a:t>JULIANA LISBETH CAMPOVERDE RODRÍGUEZ</a:t>
            </a:r>
            <a:br>
              <a:rPr lang="es-EC" sz="2400" b="1" dirty="0" smtClean="0"/>
            </a:br>
            <a:r>
              <a:rPr lang="es-EC" sz="2000" b="1" dirty="0" smtClean="0"/>
              <a:t>FECHA DE DESAPARICIÓN: </a:t>
            </a:r>
            <a:r>
              <a:rPr lang="es-EC" sz="2000" dirty="0" smtClean="0"/>
              <a:t>07 DE JULIO DE 2012</a:t>
            </a:r>
            <a:endParaRPr lang="es-EC" sz="2000" b="1" dirty="0"/>
          </a:p>
        </p:txBody>
      </p:sp>
      <p:pic>
        <p:nvPicPr>
          <p:cNvPr id="6" name="5 Marcador de contenido"/>
          <p:cNvPicPr>
            <a:picLocks noGrp="1"/>
          </p:cNvPicPr>
          <p:nvPr>
            <p:ph sz="half" idx="1"/>
          </p:nvPr>
        </p:nvPicPr>
        <p:blipFill rotWithShape="1">
          <a:blip r:embed="rId2" cstate="print">
            <a:extLst>
              <a:ext uri="{28A0092B-C50C-407E-A947-70E740481C1C}">
                <a14:useLocalDpi xmlns:a14="http://schemas.microsoft.com/office/drawing/2010/main"/>
              </a:ext>
            </a:extLst>
          </a:blip>
          <a:srcRect/>
          <a:stretch/>
        </p:blipFill>
        <p:spPr bwMode="auto">
          <a:xfrm>
            <a:off x="971600" y="2132856"/>
            <a:ext cx="2160240" cy="2592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10" name="9 CuadroTexto"/>
          <p:cNvSpPr txBox="1"/>
          <p:nvPr/>
        </p:nvSpPr>
        <p:spPr>
          <a:xfrm>
            <a:off x="3563888" y="1124744"/>
            <a:ext cx="5031903" cy="5293757"/>
          </a:xfrm>
          <a:prstGeom prst="rect">
            <a:avLst/>
          </a:prstGeom>
          <a:noFill/>
        </p:spPr>
        <p:txBody>
          <a:bodyPr wrap="square" rtlCol="0">
            <a:spAutoFit/>
          </a:bodyPr>
          <a:lstStyle/>
          <a:p>
            <a:pPr lvl="0" algn="just"/>
            <a:endParaRPr lang="es-EC" sz="1300" dirty="0" smtClean="0"/>
          </a:p>
          <a:p>
            <a:pPr algn="just"/>
            <a:endParaRPr lang="es-EC" sz="1200" dirty="0" smtClean="0"/>
          </a:p>
          <a:p>
            <a:pPr algn="just"/>
            <a:endParaRPr lang="es-EC" sz="1200" dirty="0"/>
          </a:p>
          <a:p>
            <a:pPr algn="just"/>
            <a:r>
              <a:rPr lang="es-EC" dirty="0"/>
              <a:t>L</a:t>
            </a:r>
            <a:r>
              <a:rPr lang="es-EC" dirty="0" smtClean="0"/>
              <a:t>a señora Noemí Rodríguez Martínez, madre de Juliana </a:t>
            </a:r>
            <a:r>
              <a:rPr lang="es-EC" dirty="0" err="1" smtClean="0"/>
              <a:t>Campoverde</a:t>
            </a:r>
            <a:r>
              <a:rPr lang="es-EC" dirty="0" smtClean="0"/>
              <a:t>, denunció el 9 de julio del 2012, la desaparición de su hija el 7 de julio del 2012, a las 09:00 aproximadamente, en la calle Mariscal Sucre y </a:t>
            </a:r>
            <a:r>
              <a:rPr lang="es-EC" dirty="0" err="1" smtClean="0"/>
              <a:t>Ajaví</a:t>
            </a:r>
            <a:r>
              <a:rPr lang="es-EC" dirty="0" smtClean="0"/>
              <a:t>, mientras se dirigía a su local comercial de venta de productos naturales.</a:t>
            </a:r>
          </a:p>
          <a:p>
            <a:pPr lvl="0" algn="just"/>
            <a:endParaRPr lang="es-EC" dirty="0"/>
          </a:p>
          <a:p>
            <a:pPr lvl="0" algn="just"/>
            <a:r>
              <a:rPr lang="es-EC" dirty="0" smtClean="0"/>
              <a:t>Se presume que su desaparición fue involuntaria toda vez que de la investigación se desprende que el señor J.C.S., quien era pastor de Juliana, en la Iglesia Oasis de Esperanza, creó un perfil de Facebook con otro nombre, para obtener información sobre su vida íntima, personal y planes futuros, sin que ella sepa que se trataba de J.C.S.; así como, para de cierta forma convencerla para que contraiga nupcias con su hermano I.C.S.</a:t>
            </a:r>
          </a:p>
          <a:p>
            <a:pPr lvl="0" algn="just"/>
            <a:endParaRPr lang="es-EC" sz="1300" dirty="0" smtClean="0"/>
          </a:p>
        </p:txBody>
      </p:sp>
    </p:spTree>
    <p:extLst>
      <p:ext uri="{BB962C8B-B14F-4D97-AF65-F5344CB8AC3E}">
        <p14:creationId xmlns:p14="http://schemas.microsoft.com/office/powerpoint/2010/main" val="3305745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14" y="908720"/>
            <a:ext cx="9138686"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0" y="0"/>
            <a:ext cx="9144000" cy="908720"/>
          </a:xfrm>
          <a:prstGeom prst="rect">
            <a:avLst/>
          </a:prstGeom>
          <a:solidFill>
            <a:srgbClr val="00206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179512" y="260648"/>
            <a:ext cx="3456384" cy="369332"/>
          </a:xfrm>
          <a:prstGeom prst="rect">
            <a:avLst/>
          </a:prstGeom>
          <a:noFill/>
        </p:spPr>
        <p:txBody>
          <a:bodyPr wrap="square" rtlCol="0">
            <a:spAutoFit/>
          </a:bodyPr>
          <a:lstStyle/>
          <a:p>
            <a:r>
              <a:rPr lang="es-EC" b="1" dirty="0" smtClean="0">
                <a:solidFill>
                  <a:schemeClr val="bg1"/>
                </a:solidFill>
              </a:rPr>
              <a:t>FISCALÍA GENERAL DEL ESTADO</a:t>
            </a:r>
            <a:endParaRPr lang="es-EC" b="1" dirty="0">
              <a:solidFill>
                <a:schemeClr val="bg1"/>
              </a:solidFill>
            </a:endParaRPr>
          </a:p>
        </p:txBody>
      </p:sp>
      <p:sp>
        <p:nvSpPr>
          <p:cNvPr id="9" name="8 Rectángulo"/>
          <p:cNvSpPr/>
          <p:nvPr/>
        </p:nvSpPr>
        <p:spPr>
          <a:xfrm>
            <a:off x="827584" y="1988840"/>
            <a:ext cx="7704856" cy="1569660"/>
          </a:xfrm>
          <a:prstGeom prst="rect">
            <a:avLst/>
          </a:prstGeom>
        </p:spPr>
        <p:txBody>
          <a:bodyPr wrap="square">
            <a:spAutoFit/>
          </a:bodyPr>
          <a:lstStyle/>
          <a:p>
            <a:pPr algn="ctr"/>
            <a:r>
              <a:rPr lang="es-EC" sz="3200" b="1" dirty="0" smtClean="0">
                <a:solidFill>
                  <a:schemeClr val="bg1"/>
                </a:solidFill>
              </a:rPr>
              <a:t/>
            </a:r>
            <a:br>
              <a:rPr lang="es-EC" sz="3200" b="1" dirty="0" smtClean="0">
                <a:solidFill>
                  <a:schemeClr val="bg1"/>
                </a:solidFill>
              </a:rPr>
            </a:br>
            <a:r>
              <a:rPr lang="es-EC" sz="3200" b="1" dirty="0" smtClean="0">
                <a:solidFill>
                  <a:schemeClr val="bg1"/>
                </a:solidFill>
              </a:rPr>
              <a:t/>
            </a:r>
            <a:br>
              <a:rPr lang="es-EC" sz="3200" b="1" dirty="0" smtClean="0">
                <a:solidFill>
                  <a:schemeClr val="bg1"/>
                </a:solidFill>
              </a:rPr>
            </a:br>
            <a:endParaRPr lang="es-EC" sz="3200" b="1" dirty="0">
              <a:solidFill>
                <a:schemeClr val="bg1"/>
              </a:solidFill>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2469" y="0"/>
            <a:ext cx="1853001" cy="92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4 Imagen" descr="Cuadro DP"/>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95288" y="1052513"/>
            <a:ext cx="8520112" cy="51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15673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14" y="908720"/>
            <a:ext cx="9138686"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0" y="0"/>
            <a:ext cx="9144000" cy="908720"/>
          </a:xfrm>
          <a:prstGeom prst="rect">
            <a:avLst/>
          </a:prstGeom>
          <a:solidFill>
            <a:srgbClr val="00206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179512" y="260648"/>
            <a:ext cx="3456384" cy="369332"/>
          </a:xfrm>
          <a:prstGeom prst="rect">
            <a:avLst/>
          </a:prstGeom>
          <a:noFill/>
        </p:spPr>
        <p:txBody>
          <a:bodyPr wrap="square" rtlCol="0">
            <a:spAutoFit/>
          </a:bodyPr>
          <a:lstStyle/>
          <a:p>
            <a:r>
              <a:rPr lang="es-EC" b="1" dirty="0" smtClean="0">
                <a:solidFill>
                  <a:schemeClr val="bg1"/>
                </a:solidFill>
              </a:rPr>
              <a:t>FISCALÍA GENERAL DEL ESTADO</a:t>
            </a:r>
            <a:endParaRPr lang="es-EC" b="1" dirty="0">
              <a:solidFill>
                <a:schemeClr val="bg1"/>
              </a:solidFill>
            </a:endParaRPr>
          </a:p>
        </p:txBody>
      </p:sp>
      <p:sp>
        <p:nvSpPr>
          <p:cNvPr id="9" name="8 Rectángulo"/>
          <p:cNvSpPr/>
          <p:nvPr/>
        </p:nvSpPr>
        <p:spPr>
          <a:xfrm>
            <a:off x="827584" y="1988840"/>
            <a:ext cx="7704856" cy="1569660"/>
          </a:xfrm>
          <a:prstGeom prst="rect">
            <a:avLst/>
          </a:prstGeom>
        </p:spPr>
        <p:txBody>
          <a:bodyPr wrap="square">
            <a:spAutoFit/>
          </a:bodyPr>
          <a:lstStyle/>
          <a:p>
            <a:pPr algn="ctr"/>
            <a:r>
              <a:rPr lang="es-EC" sz="3200" b="1" dirty="0" smtClean="0">
                <a:solidFill>
                  <a:schemeClr val="bg1"/>
                </a:solidFill>
              </a:rPr>
              <a:t/>
            </a:r>
            <a:br>
              <a:rPr lang="es-EC" sz="3200" b="1" dirty="0" smtClean="0">
                <a:solidFill>
                  <a:schemeClr val="bg1"/>
                </a:solidFill>
              </a:rPr>
            </a:br>
            <a:r>
              <a:rPr lang="es-EC" sz="3200" b="1" dirty="0" smtClean="0">
                <a:solidFill>
                  <a:schemeClr val="bg1"/>
                </a:solidFill>
              </a:rPr>
              <a:t/>
            </a:r>
            <a:br>
              <a:rPr lang="es-EC" sz="3200" b="1" dirty="0" smtClean="0">
                <a:solidFill>
                  <a:schemeClr val="bg1"/>
                </a:solidFill>
              </a:rPr>
            </a:br>
            <a:endParaRPr lang="es-EC" sz="3200" b="1" dirty="0">
              <a:solidFill>
                <a:schemeClr val="bg1"/>
              </a:solidFill>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2469" y="0"/>
            <a:ext cx="1853001" cy="92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179512" y="980728"/>
            <a:ext cx="8712968" cy="6370975"/>
          </a:xfrm>
          <a:prstGeom prst="rect">
            <a:avLst/>
          </a:prstGeom>
        </p:spPr>
        <p:txBody>
          <a:bodyPr wrap="square">
            <a:spAutoFit/>
          </a:bodyPr>
          <a:lstStyle/>
          <a:p>
            <a:pPr algn="ctr"/>
            <a:r>
              <a:rPr lang="es-EC" sz="3200" b="1" dirty="0" smtClean="0">
                <a:solidFill>
                  <a:schemeClr val="bg1"/>
                </a:solidFill>
              </a:rPr>
              <a:t>MODELO DE GESTIÓN PARA PERSONAS DESAPARECIDAS EN ECUADOR</a:t>
            </a:r>
          </a:p>
          <a:p>
            <a:pPr marL="457200" indent="-457200" algn="just">
              <a:buFont typeface="Arial" panose="020B0604020202020204" pitchFamily="34" charset="0"/>
              <a:buChar char="•"/>
              <a:defRPr/>
            </a:pPr>
            <a:r>
              <a:rPr lang="es-EC" sz="2800" b="1" dirty="0" smtClean="0">
                <a:solidFill>
                  <a:schemeClr val="bg1"/>
                </a:solidFill>
              </a:rPr>
              <a:t>Creación e implementación de la Unidad de Personas Desaparecidas</a:t>
            </a:r>
            <a:r>
              <a:rPr lang="es-EC" sz="2800" dirty="0" smtClean="0">
                <a:solidFill>
                  <a:schemeClr val="bg1"/>
                </a:solidFill>
              </a:rPr>
              <a:t> y formulación de la estrategia de intervención en dos aristas:</a:t>
            </a:r>
          </a:p>
          <a:p>
            <a:pPr marL="914400" lvl="1" indent="-457200" algn="just">
              <a:buFont typeface="Arial" panose="020B0604020202020204" pitchFamily="34" charset="0"/>
              <a:buChar char="•"/>
              <a:defRPr/>
            </a:pPr>
            <a:r>
              <a:rPr lang="es-EC" sz="2800" b="1" dirty="0" smtClean="0">
                <a:solidFill>
                  <a:schemeClr val="bg1"/>
                </a:solidFill>
              </a:rPr>
              <a:t>Prospectiva:</a:t>
            </a:r>
          </a:p>
          <a:p>
            <a:pPr marL="1371600" lvl="2" indent="-457200" algn="just">
              <a:buFont typeface="Arial" panose="020B0604020202020204" pitchFamily="34" charset="0"/>
              <a:buChar char="•"/>
              <a:defRPr/>
            </a:pPr>
            <a:r>
              <a:rPr lang="es-EC" sz="2800" dirty="0" smtClean="0">
                <a:solidFill>
                  <a:schemeClr val="bg1"/>
                </a:solidFill>
              </a:rPr>
              <a:t>Modalidades de trabajo para cadáveres N.N.</a:t>
            </a:r>
          </a:p>
          <a:p>
            <a:pPr marL="1371600" lvl="2" indent="-457200" algn="just">
              <a:buFont typeface="Arial" panose="020B0604020202020204" pitchFamily="34" charset="0"/>
              <a:buChar char="•"/>
              <a:defRPr/>
            </a:pPr>
            <a:r>
              <a:rPr lang="es-EC" sz="2800" dirty="0" smtClean="0">
                <a:solidFill>
                  <a:schemeClr val="bg1"/>
                </a:solidFill>
              </a:rPr>
              <a:t>Modalidades de trabajo para personas reportadas como desaparecidas vivas.</a:t>
            </a:r>
          </a:p>
          <a:p>
            <a:pPr marL="914400" lvl="1" indent="-457200" algn="just">
              <a:buFont typeface="Arial" panose="020B0604020202020204" pitchFamily="34" charset="0"/>
              <a:buChar char="•"/>
              <a:defRPr/>
            </a:pPr>
            <a:r>
              <a:rPr lang="es-EC" sz="2800" b="1" dirty="0" smtClean="0">
                <a:solidFill>
                  <a:schemeClr val="bg1"/>
                </a:solidFill>
              </a:rPr>
              <a:t>Reactiva:</a:t>
            </a:r>
          </a:p>
          <a:p>
            <a:pPr marL="1371600" lvl="2" indent="-457200" algn="just">
              <a:buFont typeface="Arial" panose="020B0604020202020204" pitchFamily="34" charset="0"/>
              <a:buChar char="•"/>
              <a:defRPr/>
            </a:pPr>
            <a:r>
              <a:rPr lang="es-ES_tradnl" sz="2800" dirty="0" smtClean="0">
                <a:solidFill>
                  <a:schemeClr val="bg1"/>
                </a:solidFill>
              </a:rPr>
              <a:t>Es la </a:t>
            </a:r>
            <a:r>
              <a:rPr lang="es-ES_tradnl" sz="2800" dirty="0">
                <a:solidFill>
                  <a:schemeClr val="bg1"/>
                </a:solidFill>
              </a:rPr>
              <a:t>respuesta a hallazgos fortuitos o a intervenciones de </a:t>
            </a:r>
            <a:r>
              <a:rPr lang="es-ES_tradnl" sz="2800" dirty="0" smtClean="0">
                <a:solidFill>
                  <a:schemeClr val="bg1"/>
                </a:solidFill>
              </a:rPr>
              <a:t>urgencia.</a:t>
            </a:r>
            <a:endParaRPr lang="es-EC" sz="2800" dirty="0">
              <a:solidFill>
                <a:schemeClr val="bg1"/>
              </a:solidFill>
            </a:endParaRPr>
          </a:p>
          <a:p>
            <a:pPr marL="457200" indent="-457200" algn="just">
              <a:buFont typeface="Arial" panose="020B0604020202020204" pitchFamily="34" charset="0"/>
              <a:buChar char="•"/>
              <a:defRPr/>
            </a:pPr>
            <a:endParaRPr lang="es-EC" sz="3200" dirty="0">
              <a:solidFill>
                <a:schemeClr val="bg1"/>
              </a:solidFill>
            </a:endParaRPr>
          </a:p>
          <a:p>
            <a:pPr algn="just">
              <a:defRPr/>
            </a:pPr>
            <a:endParaRPr lang="es-EC" sz="3200" dirty="0">
              <a:solidFill>
                <a:schemeClr val="bg1"/>
              </a:solidFill>
            </a:endParaRPr>
          </a:p>
        </p:txBody>
      </p:sp>
    </p:spTree>
    <p:extLst>
      <p:ext uri="{BB962C8B-B14F-4D97-AF65-F5344CB8AC3E}">
        <p14:creationId xmlns:p14="http://schemas.microsoft.com/office/powerpoint/2010/main" val="6103912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14" y="908720"/>
            <a:ext cx="9138686"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0" y="0"/>
            <a:ext cx="9144000" cy="908720"/>
          </a:xfrm>
          <a:prstGeom prst="rect">
            <a:avLst/>
          </a:prstGeom>
          <a:solidFill>
            <a:srgbClr val="00206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179512" y="260648"/>
            <a:ext cx="3456384" cy="369332"/>
          </a:xfrm>
          <a:prstGeom prst="rect">
            <a:avLst/>
          </a:prstGeom>
          <a:noFill/>
        </p:spPr>
        <p:txBody>
          <a:bodyPr wrap="square" rtlCol="0">
            <a:spAutoFit/>
          </a:bodyPr>
          <a:lstStyle/>
          <a:p>
            <a:r>
              <a:rPr lang="es-EC" b="1" dirty="0" smtClean="0">
                <a:solidFill>
                  <a:schemeClr val="bg1"/>
                </a:solidFill>
              </a:rPr>
              <a:t>FISCALÍA GENERAL DEL ESTADO</a:t>
            </a:r>
            <a:endParaRPr lang="es-EC" b="1" dirty="0">
              <a:solidFill>
                <a:schemeClr val="bg1"/>
              </a:solidFill>
            </a:endParaRPr>
          </a:p>
        </p:txBody>
      </p:sp>
      <p:sp>
        <p:nvSpPr>
          <p:cNvPr id="9" name="8 Rectángulo"/>
          <p:cNvSpPr/>
          <p:nvPr/>
        </p:nvSpPr>
        <p:spPr>
          <a:xfrm>
            <a:off x="827584" y="1988840"/>
            <a:ext cx="7704856" cy="1569660"/>
          </a:xfrm>
          <a:prstGeom prst="rect">
            <a:avLst/>
          </a:prstGeom>
        </p:spPr>
        <p:txBody>
          <a:bodyPr wrap="square">
            <a:spAutoFit/>
          </a:bodyPr>
          <a:lstStyle/>
          <a:p>
            <a:pPr algn="ctr"/>
            <a:r>
              <a:rPr lang="es-EC" sz="3200" b="1" dirty="0" smtClean="0">
                <a:solidFill>
                  <a:schemeClr val="bg1"/>
                </a:solidFill>
              </a:rPr>
              <a:t/>
            </a:r>
            <a:br>
              <a:rPr lang="es-EC" sz="3200" b="1" dirty="0" smtClean="0">
                <a:solidFill>
                  <a:schemeClr val="bg1"/>
                </a:solidFill>
              </a:rPr>
            </a:br>
            <a:r>
              <a:rPr lang="es-EC" sz="3200" b="1" dirty="0" smtClean="0">
                <a:solidFill>
                  <a:schemeClr val="bg1"/>
                </a:solidFill>
              </a:rPr>
              <a:t/>
            </a:r>
            <a:br>
              <a:rPr lang="es-EC" sz="3200" b="1" dirty="0" smtClean="0">
                <a:solidFill>
                  <a:schemeClr val="bg1"/>
                </a:solidFill>
              </a:rPr>
            </a:br>
            <a:endParaRPr lang="es-EC" sz="3200" b="1" dirty="0">
              <a:solidFill>
                <a:schemeClr val="bg1"/>
              </a:solidFill>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2469" y="0"/>
            <a:ext cx="1853001" cy="92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179512" y="980728"/>
            <a:ext cx="8712968" cy="4616648"/>
          </a:xfrm>
          <a:prstGeom prst="rect">
            <a:avLst/>
          </a:prstGeom>
        </p:spPr>
        <p:txBody>
          <a:bodyPr wrap="square">
            <a:spAutoFit/>
          </a:bodyPr>
          <a:lstStyle/>
          <a:p>
            <a:pPr marL="387350" algn="just">
              <a:lnSpc>
                <a:spcPct val="70000"/>
              </a:lnSpc>
            </a:pPr>
            <a:endParaRPr lang="es-EC" altLang="es-EC" sz="2800" dirty="0" smtClean="0">
              <a:solidFill>
                <a:schemeClr val="bg1"/>
              </a:solidFill>
              <a:ea typeface="ＭＳ Ｐゴシック" pitchFamily="34" charset="-128"/>
            </a:endParaRPr>
          </a:p>
          <a:p>
            <a:pPr marL="387350" algn="just">
              <a:lnSpc>
                <a:spcPct val="70000"/>
              </a:lnSpc>
            </a:pPr>
            <a:r>
              <a:rPr lang="es-EC" altLang="es-EC" sz="2800" b="1" dirty="0" smtClean="0">
                <a:solidFill>
                  <a:schemeClr val="bg1"/>
                </a:solidFill>
                <a:ea typeface="ＭＳ Ｐゴシック" pitchFamily="34" charset="-128"/>
              </a:rPr>
              <a:t>La </a:t>
            </a:r>
            <a:r>
              <a:rPr lang="es-EC" altLang="es-EC" sz="2800" b="1" dirty="0">
                <a:solidFill>
                  <a:schemeClr val="bg1"/>
                </a:solidFill>
                <a:ea typeface="ＭＳ Ｐゴシック" pitchFamily="34" charset="-128"/>
              </a:rPr>
              <a:t>Unidad de Personas Desaparecidas</a:t>
            </a:r>
            <a:r>
              <a:rPr lang="es-EC" altLang="es-EC" sz="2800" dirty="0">
                <a:solidFill>
                  <a:schemeClr val="bg1"/>
                </a:solidFill>
                <a:ea typeface="ＭＳ Ｐゴシック" pitchFamily="34" charset="-128"/>
              </a:rPr>
              <a:t> </a:t>
            </a:r>
            <a:r>
              <a:rPr lang="es-EC" altLang="es-EC" sz="2800" b="1" dirty="0" smtClean="0">
                <a:solidFill>
                  <a:schemeClr val="bg1"/>
                </a:solidFill>
                <a:ea typeface="ＭＳ Ｐゴシック" pitchFamily="34" charset="-128"/>
              </a:rPr>
              <a:t>UPD </a:t>
            </a:r>
            <a:r>
              <a:rPr lang="es-EC" altLang="es-EC" sz="2800" dirty="0" smtClean="0">
                <a:solidFill>
                  <a:schemeClr val="bg1"/>
                </a:solidFill>
                <a:ea typeface="ＭＳ Ｐゴシック" pitchFamily="34" charset="-128"/>
              </a:rPr>
              <a:t>forma </a:t>
            </a:r>
            <a:r>
              <a:rPr lang="es-EC" altLang="es-EC" sz="2800" dirty="0">
                <a:solidFill>
                  <a:schemeClr val="bg1"/>
                </a:solidFill>
                <a:ea typeface="ＭＳ Ｐゴシック" pitchFamily="34" charset="-128"/>
              </a:rPr>
              <a:t>parte de la Dirección de la Comisión de la Verdad y Derechos Humanos de la Fiscalía General del Estado.</a:t>
            </a:r>
          </a:p>
          <a:p>
            <a:pPr marL="387350" algn="just">
              <a:lnSpc>
                <a:spcPct val="70000"/>
              </a:lnSpc>
            </a:pPr>
            <a:endParaRPr lang="es-EC" altLang="es-EC" sz="2800" dirty="0">
              <a:solidFill>
                <a:schemeClr val="bg1"/>
              </a:solidFill>
              <a:ea typeface="ＭＳ Ｐゴシック" pitchFamily="34" charset="-128"/>
            </a:endParaRPr>
          </a:p>
          <a:p>
            <a:pPr marL="387350" algn="just">
              <a:lnSpc>
                <a:spcPct val="70000"/>
              </a:lnSpc>
            </a:pPr>
            <a:r>
              <a:rPr lang="es-EC" altLang="es-EC" sz="2800" dirty="0">
                <a:solidFill>
                  <a:schemeClr val="bg1"/>
                </a:solidFill>
                <a:ea typeface="ＭＳ Ｐゴシック" pitchFamily="34" charset="-128"/>
              </a:rPr>
              <a:t>Está conformada por una Coordinadora, quien está encargada de </a:t>
            </a:r>
            <a:r>
              <a:rPr lang="es-EC" altLang="es-EC" sz="2800" dirty="0" smtClean="0">
                <a:solidFill>
                  <a:schemeClr val="bg1"/>
                </a:solidFill>
                <a:ea typeface="ＭＳ Ｐゴシック" pitchFamily="34" charset="-128"/>
              </a:rPr>
              <a:t>articular </a:t>
            </a:r>
            <a:r>
              <a:rPr lang="es-EC" altLang="es-EC" sz="2800" dirty="0">
                <a:solidFill>
                  <a:schemeClr val="bg1"/>
                </a:solidFill>
                <a:ea typeface="ＭＳ Ｐゴシック" pitchFamily="34" charset="-128"/>
              </a:rPr>
              <a:t>el trabajo de cada uno de los </a:t>
            </a:r>
            <a:r>
              <a:rPr lang="es-EC" altLang="es-EC" sz="2800" dirty="0" smtClean="0">
                <a:solidFill>
                  <a:schemeClr val="bg1"/>
                </a:solidFill>
                <a:ea typeface="ＭＳ Ｐゴシック" pitchFamily="34" charset="-128"/>
              </a:rPr>
              <a:t>cinco </a:t>
            </a:r>
            <a:r>
              <a:rPr lang="es-EC" altLang="es-EC" sz="2800" dirty="0">
                <a:solidFill>
                  <a:schemeClr val="bg1"/>
                </a:solidFill>
                <a:ea typeface="ＭＳ Ｐゴシック" pitchFamily="34" charset="-128"/>
              </a:rPr>
              <a:t>equipos </a:t>
            </a:r>
            <a:r>
              <a:rPr lang="es-EC" altLang="es-EC" sz="2800" dirty="0" smtClean="0">
                <a:solidFill>
                  <a:schemeClr val="bg1"/>
                </a:solidFill>
                <a:ea typeface="ＭＳ Ｐゴシック" pitchFamily="34" charset="-128"/>
              </a:rPr>
              <a:t>fiscales </a:t>
            </a:r>
            <a:r>
              <a:rPr lang="es-EC" altLang="es-EC" sz="2800" dirty="0">
                <a:solidFill>
                  <a:schemeClr val="bg1"/>
                </a:solidFill>
                <a:ea typeface="ＭＳ Ｐゴシック" pitchFamily="34" charset="-128"/>
              </a:rPr>
              <a:t>que conforman la UPD. Cada equipo fiscal se compone de un/a Fiscal, un/a Secretario de Fiscal y un Asistente.</a:t>
            </a:r>
          </a:p>
          <a:p>
            <a:pPr marL="387350" algn="just">
              <a:lnSpc>
                <a:spcPct val="70000"/>
              </a:lnSpc>
            </a:pPr>
            <a:endParaRPr lang="es-EC" altLang="es-EC" sz="2800" dirty="0">
              <a:solidFill>
                <a:schemeClr val="bg1"/>
              </a:solidFill>
              <a:ea typeface="ＭＳ Ｐゴシック" pitchFamily="34" charset="-128"/>
            </a:endParaRPr>
          </a:p>
          <a:p>
            <a:pPr marL="387350" algn="just">
              <a:lnSpc>
                <a:spcPct val="70000"/>
              </a:lnSpc>
            </a:pPr>
            <a:r>
              <a:rPr lang="es-EC" altLang="es-EC" sz="2800" dirty="0">
                <a:solidFill>
                  <a:schemeClr val="bg1"/>
                </a:solidFill>
                <a:ea typeface="ＭＳ Ｐゴシック" pitchFamily="34" charset="-128"/>
              </a:rPr>
              <a:t>La UPD de la Fiscalía cuenta también con una trabajadora social y una psicóloga, quienes dan acompañamiento a los familiares de personas desaparecidas. </a:t>
            </a:r>
          </a:p>
        </p:txBody>
      </p:sp>
    </p:spTree>
    <p:extLst>
      <p:ext uri="{BB962C8B-B14F-4D97-AF65-F5344CB8AC3E}">
        <p14:creationId xmlns:p14="http://schemas.microsoft.com/office/powerpoint/2010/main" val="2728556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14" y="908720"/>
            <a:ext cx="9138686"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0" y="0"/>
            <a:ext cx="9144000" cy="908720"/>
          </a:xfrm>
          <a:prstGeom prst="rect">
            <a:avLst/>
          </a:prstGeom>
          <a:solidFill>
            <a:srgbClr val="00206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179512" y="260648"/>
            <a:ext cx="3456384" cy="369332"/>
          </a:xfrm>
          <a:prstGeom prst="rect">
            <a:avLst/>
          </a:prstGeom>
          <a:noFill/>
        </p:spPr>
        <p:txBody>
          <a:bodyPr wrap="square" rtlCol="0">
            <a:spAutoFit/>
          </a:bodyPr>
          <a:lstStyle/>
          <a:p>
            <a:r>
              <a:rPr lang="es-EC" b="1" dirty="0" smtClean="0">
                <a:solidFill>
                  <a:schemeClr val="bg1"/>
                </a:solidFill>
              </a:rPr>
              <a:t>FISCALÍA GENERAL DEL ESTADO</a:t>
            </a:r>
            <a:endParaRPr lang="es-EC" b="1" dirty="0">
              <a:solidFill>
                <a:schemeClr val="bg1"/>
              </a:solidFill>
            </a:endParaRPr>
          </a:p>
        </p:txBody>
      </p:sp>
      <p:sp>
        <p:nvSpPr>
          <p:cNvPr id="9" name="8 Rectángulo"/>
          <p:cNvSpPr/>
          <p:nvPr/>
        </p:nvSpPr>
        <p:spPr>
          <a:xfrm>
            <a:off x="827584" y="1988840"/>
            <a:ext cx="7704856" cy="1569660"/>
          </a:xfrm>
          <a:prstGeom prst="rect">
            <a:avLst/>
          </a:prstGeom>
        </p:spPr>
        <p:txBody>
          <a:bodyPr wrap="square">
            <a:spAutoFit/>
          </a:bodyPr>
          <a:lstStyle/>
          <a:p>
            <a:pPr algn="ctr"/>
            <a:r>
              <a:rPr lang="es-EC" sz="3200" b="1" dirty="0" smtClean="0">
                <a:solidFill>
                  <a:schemeClr val="bg1"/>
                </a:solidFill>
              </a:rPr>
              <a:t/>
            </a:r>
            <a:br>
              <a:rPr lang="es-EC" sz="3200" b="1" dirty="0" smtClean="0">
                <a:solidFill>
                  <a:schemeClr val="bg1"/>
                </a:solidFill>
              </a:rPr>
            </a:br>
            <a:r>
              <a:rPr lang="es-EC" sz="3200" b="1" dirty="0" smtClean="0">
                <a:solidFill>
                  <a:schemeClr val="bg1"/>
                </a:solidFill>
              </a:rPr>
              <a:t/>
            </a:r>
            <a:br>
              <a:rPr lang="es-EC" sz="3200" b="1" dirty="0" smtClean="0">
                <a:solidFill>
                  <a:schemeClr val="bg1"/>
                </a:solidFill>
              </a:rPr>
            </a:br>
            <a:endParaRPr lang="es-EC" sz="3200" b="1" dirty="0">
              <a:solidFill>
                <a:schemeClr val="bg1"/>
              </a:solidFill>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2469" y="0"/>
            <a:ext cx="1853001" cy="92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8 Rectángulo"/>
          <p:cNvSpPr/>
          <p:nvPr/>
        </p:nvSpPr>
        <p:spPr>
          <a:xfrm>
            <a:off x="719138" y="1196752"/>
            <a:ext cx="7704137" cy="7540526"/>
          </a:xfrm>
          <a:prstGeom prst="rect">
            <a:avLst/>
          </a:prstGeom>
        </p:spPr>
        <p:txBody>
          <a:bodyPr>
            <a:spAutoFit/>
          </a:bodyPr>
          <a:lstStyle/>
          <a:p>
            <a:pPr algn="just" fontAlgn="auto">
              <a:spcBef>
                <a:spcPts val="0"/>
              </a:spcBef>
              <a:spcAft>
                <a:spcPts val="0"/>
              </a:spcAft>
              <a:defRPr/>
            </a:pPr>
            <a:r>
              <a:rPr lang="es-EC" sz="3200" b="1" dirty="0" smtClean="0">
                <a:solidFill>
                  <a:schemeClr val="bg1"/>
                </a:solidFill>
                <a:effectLst>
                  <a:outerShdw blurRad="38100" dist="38100" dir="2700000" algn="tl">
                    <a:srgbClr val="000000">
                      <a:alpha val="43137"/>
                    </a:srgbClr>
                  </a:outerShdw>
                </a:effectLst>
                <a:latin typeface="+mn-lt"/>
                <a:cs typeface="+mn-cs"/>
              </a:rPr>
              <a:t>UNIDAD DE PERSONAS DESAPARECIDAS </a:t>
            </a:r>
          </a:p>
          <a:p>
            <a:pPr algn="just" fontAlgn="auto">
              <a:spcBef>
                <a:spcPts val="0"/>
              </a:spcBef>
              <a:spcAft>
                <a:spcPts val="0"/>
              </a:spcAft>
              <a:defRPr/>
            </a:pPr>
            <a:endParaRPr lang="es-EC" sz="3200" b="1" dirty="0">
              <a:solidFill>
                <a:schemeClr val="bg1"/>
              </a:solidFill>
              <a:effectLst>
                <a:outerShdw blurRad="38100" dist="38100" dir="2700000" algn="tl">
                  <a:srgbClr val="000000">
                    <a:alpha val="43137"/>
                  </a:srgbClr>
                </a:outerShdw>
              </a:effectLst>
            </a:endParaRPr>
          </a:p>
          <a:p>
            <a:pPr algn="just" fontAlgn="auto">
              <a:spcBef>
                <a:spcPts val="0"/>
              </a:spcBef>
              <a:spcAft>
                <a:spcPts val="0"/>
              </a:spcAft>
              <a:defRPr/>
            </a:pPr>
            <a:r>
              <a:rPr lang="es-EC" sz="2800" b="1" dirty="0" smtClean="0">
                <a:solidFill>
                  <a:schemeClr val="bg1">
                    <a:lumMod val="95000"/>
                  </a:schemeClr>
                </a:solidFill>
                <a:cs typeface="Arial" charset="0"/>
              </a:rPr>
              <a:t>Esta Unidad fue solicitada al Ministerio de Relaciones Laborales el 6 de agosto del 2013. </a:t>
            </a:r>
          </a:p>
          <a:p>
            <a:pPr algn="just" fontAlgn="auto">
              <a:spcBef>
                <a:spcPts val="0"/>
              </a:spcBef>
              <a:spcAft>
                <a:spcPts val="0"/>
              </a:spcAft>
              <a:defRPr/>
            </a:pPr>
            <a:endParaRPr lang="es-EC" sz="2800" b="1" dirty="0">
              <a:solidFill>
                <a:schemeClr val="bg1">
                  <a:lumMod val="95000"/>
                </a:schemeClr>
              </a:solidFill>
              <a:cs typeface="Arial" charset="0"/>
            </a:endParaRPr>
          </a:p>
          <a:p>
            <a:pPr algn="just">
              <a:buFont typeface="Arial" pitchFamily="34" charset="0"/>
              <a:buChar char="•"/>
              <a:defRPr/>
            </a:pPr>
            <a:r>
              <a:rPr lang="es-EC" sz="2800" b="1" dirty="0" smtClean="0">
                <a:solidFill>
                  <a:schemeClr val="bg1">
                    <a:lumMod val="95000"/>
                  </a:schemeClr>
                </a:solidFill>
                <a:cs typeface="Arial" charset="0"/>
              </a:rPr>
              <a:t>El 16 de agosto del 2013, el Ministerio de Relaciones Laborales emitió favorable y fue enviado al Ministerio de Finanzas para su respectiva creación. </a:t>
            </a:r>
          </a:p>
          <a:p>
            <a:pPr algn="just">
              <a:buFont typeface="Arial" pitchFamily="34" charset="0"/>
              <a:buChar char="•"/>
              <a:defRPr/>
            </a:pPr>
            <a:endParaRPr lang="es-EC" sz="2800" b="1" dirty="0">
              <a:solidFill>
                <a:schemeClr val="bg1">
                  <a:lumMod val="95000"/>
                </a:schemeClr>
              </a:solidFill>
              <a:cs typeface="Arial" charset="0"/>
            </a:endParaRPr>
          </a:p>
          <a:p>
            <a:pPr algn="just">
              <a:buFont typeface="Arial" pitchFamily="34" charset="0"/>
              <a:buChar char="•"/>
              <a:defRPr/>
            </a:pPr>
            <a:r>
              <a:rPr lang="es-EC" sz="2800" b="1" dirty="0">
                <a:solidFill>
                  <a:schemeClr val="bg1">
                    <a:lumMod val="95000"/>
                  </a:schemeClr>
                </a:solidFill>
                <a:cs typeface="Arial" charset="0"/>
              </a:rPr>
              <a:t>A </a:t>
            </a:r>
            <a:r>
              <a:rPr lang="es-EC" sz="2800" b="1" dirty="0" smtClean="0">
                <a:solidFill>
                  <a:schemeClr val="bg1">
                    <a:lumMod val="95000"/>
                  </a:schemeClr>
                </a:solidFill>
                <a:cs typeface="Arial" charset="0"/>
              </a:rPr>
              <a:t>partir de enero del 2014 contamos con los recursos necesarios para esta estructura.  </a:t>
            </a:r>
            <a:endParaRPr lang="es-EC" sz="2800" b="1" dirty="0">
              <a:solidFill>
                <a:schemeClr val="bg1">
                  <a:lumMod val="95000"/>
                </a:schemeClr>
              </a:solidFill>
              <a:cs typeface="Arial" charset="0"/>
            </a:endParaRPr>
          </a:p>
          <a:p>
            <a:pPr algn="ctr">
              <a:defRPr/>
            </a:pPr>
            <a:endParaRPr lang="es-EC" sz="4400" b="1" dirty="0">
              <a:solidFill>
                <a:schemeClr val="bg1">
                  <a:lumMod val="95000"/>
                </a:schemeClr>
              </a:solidFill>
              <a:cs typeface="Arial" charset="0"/>
            </a:endParaRPr>
          </a:p>
          <a:p>
            <a:pPr algn="ctr" fontAlgn="auto">
              <a:spcBef>
                <a:spcPts val="0"/>
              </a:spcBef>
              <a:spcAft>
                <a:spcPts val="0"/>
              </a:spcAft>
              <a:defRPr/>
            </a:pPr>
            <a:r>
              <a:rPr lang="es-EC" sz="3200" b="1" dirty="0">
                <a:solidFill>
                  <a:schemeClr val="bg1"/>
                </a:solidFill>
                <a:latin typeface="+mn-lt"/>
                <a:cs typeface="+mn-cs"/>
              </a:rPr>
              <a:t/>
            </a:r>
            <a:br>
              <a:rPr lang="es-EC" sz="3200" b="1" dirty="0">
                <a:solidFill>
                  <a:schemeClr val="bg1"/>
                </a:solidFill>
                <a:latin typeface="+mn-lt"/>
                <a:cs typeface="+mn-cs"/>
              </a:rPr>
            </a:br>
            <a:r>
              <a:rPr lang="es-EC" sz="3200" b="1" dirty="0">
                <a:solidFill>
                  <a:schemeClr val="bg1"/>
                </a:solidFill>
                <a:latin typeface="+mn-lt"/>
                <a:cs typeface="+mn-cs"/>
              </a:rPr>
              <a:t/>
            </a:r>
            <a:br>
              <a:rPr lang="es-EC" sz="3200" b="1" dirty="0">
                <a:solidFill>
                  <a:schemeClr val="bg1"/>
                </a:solidFill>
                <a:latin typeface="+mn-lt"/>
                <a:cs typeface="+mn-cs"/>
              </a:rPr>
            </a:br>
            <a:endParaRPr lang="es-EC" sz="3200" b="1" dirty="0">
              <a:solidFill>
                <a:schemeClr val="bg1"/>
              </a:solidFill>
              <a:latin typeface="+mn-lt"/>
              <a:cs typeface="+mn-cs"/>
            </a:endParaRPr>
          </a:p>
        </p:txBody>
      </p:sp>
    </p:spTree>
    <p:extLst>
      <p:ext uri="{BB962C8B-B14F-4D97-AF65-F5344CB8AC3E}">
        <p14:creationId xmlns:p14="http://schemas.microsoft.com/office/powerpoint/2010/main" val="14759176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14" y="908720"/>
            <a:ext cx="9138686"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0" y="0"/>
            <a:ext cx="9144000" cy="908720"/>
          </a:xfrm>
          <a:prstGeom prst="rect">
            <a:avLst/>
          </a:prstGeom>
          <a:solidFill>
            <a:srgbClr val="00206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179512" y="260648"/>
            <a:ext cx="3456384" cy="369332"/>
          </a:xfrm>
          <a:prstGeom prst="rect">
            <a:avLst/>
          </a:prstGeom>
          <a:noFill/>
        </p:spPr>
        <p:txBody>
          <a:bodyPr wrap="square" rtlCol="0">
            <a:spAutoFit/>
          </a:bodyPr>
          <a:lstStyle/>
          <a:p>
            <a:r>
              <a:rPr lang="es-EC" b="1" dirty="0" smtClean="0">
                <a:solidFill>
                  <a:schemeClr val="bg1"/>
                </a:solidFill>
              </a:rPr>
              <a:t>FISCALÍA GENERAL DEL ESTADO</a:t>
            </a:r>
            <a:endParaRPr lang="es-EC" b="1" dirty="0">
              <a:solidFill>
                <a:schemeClr val="bg1"/>
              </a:solidFill>
            </a:endParaRPr>
          </a:p>
        </p:txBody>
      </p:sp>
      <p:sp>
        <p:nvSpPr>
          <p:cNvPr id="9" name="8 Rectángulo"/>
          <p:cNvSpPr/>
          <p:nvPr/>
        </p:nvSpPr>
        <p:spPr>
          <a:xfrm>
            <a:off x="827584" y="1988840"/>
            <a:ext cx="7704856" cy="1569660"/>
          </a:xfrm>
          <a:prstGeom prst="rect">
            <a:avLst/>
          </a:prstGeom>
        </p:spPr>
        <p:txBody>
          <a:bodyPr wrap="square">
            <a:spAutoFit/>
          </a:bodyPr>
          <a:lstStyle/>
          <a:p>
            <a:pPr algn="ctr"/>
            <a:r>
              <a:rPr lang="es-EC" sz="3200" b="1" dirty="0" smtClean="0">
                <a:solidFill>
                  <a:schemeClr val="bg1"/>
                </a:solidFill>
              </a:rPr>
              <a:t/>
            </a:r>
            <a:br>
              <a:rPr lang="es-EC" sz="3200" b="1" dirty="0" smtClean="0">
                <a:solidFill>
                  <a:schemeClr val="bg1"/>
                </a:solidFill>
              </a:rPr>
            </a:br>
            <a:r>
              <a:rPr lang="es-EC" sz="3200" b="1" dirty="0" smtClean="0">
                <a:solidFill>
                  <a:schemeClr val="bg1"/>
                </a:solidFill>
              </a:rPr>
              <a:t/>
            </a:r>
            <a:br>
              <a:rPr lang="es-EC" sz="3200" b="1" dirty="0" smtClean="0">
                <a:solidFill>
                  <a:schemeClr val="bg1"/>
                </a:solidFill>
              </a:rPr>
            </a:br>
            <a:endParaRPr lang="es-EC" sz="3200" b="1" dirty="0">
              <a:solidFill>
                <a:schemeClr val="bg1"/>
              </a:solidFill>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2469" y="0"/>
            <a:ext cx="1853001" cy="92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8 Rectángulo"/>
          <p:cNvSpPr/>
          <p:nvPr/>
        </p:nvSpPr>
        <p:spPr>
          <a:xfrm>
            <a:off x="719138" y="1196752"/>
            <a:ext cx="7704137" cy="8340745"/>
          </a:xfrm>
          <a:prstGeom prst="rect">
            <a:avLst/>
          </a:prstGeom>
        </p:spPr>
        <p:txBody>
          <a:bodyPr>
            <a:spAutoFit/>
          </a:bodyPr>
          <a:lstStyle/>
          <a:p>
            <a:pPr algn="just" fontAlgn="auto">
              <a:spcBef>
                <a:spcPts val="0"/>
              </a:spcBef>
              <a:spcAft>
                <a:spcPts val="0"/>
              </a:spcAft>
              <a:defRPr/>
            </a:pPr>
            <a:r>
              <a:rPr lang="es-EC" sz="3200" b="1" dirty="0">
                <a:solidFill>
                  <a:schemeClr val="bg1"/>
                </a:solidFill>
                <a:effectLst>
                  <a:outerShdw blurRad="38100" dist="38100" dir="2700000" algn="tl">
                    <a:srgbClr val="000000">
                      <a:alpha val="43137"/>
                    </a:srgbClr>
                  </a:outerShdw>
                </a:effectLst>
                <a:latin typeface="+mn-lt"/>
                <a:cs typeface="+mn-cs"/>
              </a:rPr>
              <a:t>ESTRUCTURA DE LA UNIDAD</a:t>
            </a:r>
          </a:p>
          <a:p>
            <a:pPr algn="just" fontAlgn="auto">
              <a:spcBef>
                <a:spcPts val="0"/>
              </a:spcBef>
              <a:spcAft>
                <a:spcPts val="0"/>
              </a:spcAft>
              <a:buFont typeface="Arial" pitchFamily="34" charset="0"/>
              <a:buChar char="•"/>
              <a:defRPr/>
            </a:pPr>
            <a:r>
              <a:rPr lang="es-EC" sz="2800" b="1" dirty="0" smtClean="0">
                <a:solidFill>
                  <a:schemeClr val="bg1">
                    <a:lumMod val="95000"/>
                  </a:schemeClr>
                </a:solidFill>
                <a:cs typeface="Arial" charset="0"/>
              </a:rPr>
              <a:t>La Dra. Paola Solís, una de las fiscales más experimentadas en esta materia, será la coordinadora de esta Unidad.</a:t>
            </a:r>
          </a:p>
          <a:p>
            <a:pPr algn="just" fontAlgn="auto">
              <a:spcBef>
                <a:spcPts val="0"/>
              </a:spcBef>
              <a:spcAft>
                <a:spcPts val="0"/>
              </a:spcAft>
              <a:buFont typeface="Arial" pitchFamily="34" charset="0"/>
              <a:buChar char="•"/>
              <a:defRPr/>
            </a:pPr>
            <a:endParaRPr lang="es-EC" sz="2800" b="1" dirty="0">
              <a:solidFill>
                <a:schemeClr val="bg1">
                  <a:lumMod val="95000"/>
                </a:schemeClr>
              </a:solidFill>
              <a:cs typeface="Arial" charset="0"/>
            </a:endParaRPr>
          </a:p>
          <a:p>
            <a:pPr algn="just" fontAlgn="auto">
              <a:spcBef>
                <a:spcPts val="0"/>
              </a:spcBef>
              <a:spcAft>
                <a:spcPts val="0"/>
              </a:spcAft>
              <a:buFont typeface="Arial" pitchFamily="34" charset="0"/>
              <a:buChar char="•"/>
              <a:defRPr/>
            </a:pPr>
            <a:r>
              <a:rPr lang="es-EC" sz="2800" b="1" dirty="0" smtClean="0">
                <a:solidFill>
                  <a:schemeClr val="bg1">
                    <a:lumMod val="95000"/>
                  </a:schemeClr>
                </a:solidFill>
                <a:cs typeface="Arial" charset="0"/>
              </a:rPr>
              <a:t>La Unidad estará integrada por cinco fiscalías especializadas en investigación de desapariciones forzadas e involuntarias. </a:t>
            </a:r>
          </a:p>
          <a:p>
            <a:pPr algn="just" fontAlgn="auto">
              <a:spcBef>
                <a:spcPts val="0"/>
              </a:spcBef>
              <a:spcAft>
                <a:spcPts val="0"/>
              </a:spcAft>
              <a:buFont typeface="Arial" pitchFamily="34" charset="0"/>
              <a:buChar char="•"/>
              <a:defRPr/>
            </a:pPr>
            <a:endParaRPr lang="es-EC" sz="2800" b="1" dirty="0" smtClean="0">
              <a:solidFill>
                <a:schemeClr val="bg1">
                  <a:lumMod val="95000"/>
                </a:schemeClr>
              </a:solidFill>
              <a:cs typeface="Arial" charset="0"/>
            </a:endParaRPr>
          </a:p>
          <a:p>
            <a:pPr algn="just" fontAlgn="auto">
              <a:spcBef>
                <a:spcPts val="0"/>
              </a:spcBef>
              <a:spcAft>
                <a:spcPts val="0"/>
              </a:spcAft>
              <a:buFont typeface="Arial" pitchFamily="34" charset="0"/>
              <a:buChar char="•"/>
              <a:defRPr/>
            </a:pPr>
            <a:r>
              <a:rPr lang="es-EC" sz="2800" b="1" dirty="0" smtClean="0">
                <a:solidFill>
                  <a:schemeClr val="bg1">
                    <a:lumMod val="95000"/>
                  </a:schemeClr>
                </a:solidFill>
                <a:cs typeface="Arial" charset="0"/>
              </a:rPr>
              <a:t>Equipo multidisciplinario conformado por peritos, psicólogos, trabajadores sociales e investigadores sociales e investigadores civiles y policiales, antropólogos, médicos.</a:t>
            </a:r>
          </a:p>
          <a:p>
            <a:pPr algn="just" fontAlgn="auto">
              <a:spcBef>
                <a:spcPts val="0"/>
              </a:spcBef>
              <a:spcAft>
                <a:spcPts val="0"/>
              </a:spcAft>
              <a:defRPr/>
            </a:pPr>
            <a:endParaRPr lang="es-EC" sz="2800" b="1" dirty="0">
              <a:solidFill>
                <a:schemeClr val="bg1">
                  <a:lumMod val="95000"/>
                </a:schemeClr>
              </a:solidFill>
              <a:cs typeface="Arial" charset="0"/>
            </a:endParaRPr>
          </a:p>
          <a:p>
            <a:pPr algn="ctr">
              <a:defRPr/>
            </a:pPr>
            <a:endParaRPr lang="es-EC" sz="4400" b="1" dirty="0">
              <a:solidFill>
                <a:schemeClr val="bg1">
                  <a:lumMod val="95000"/>
                </a:schemeClr>
              </a:solidFill>
              <a:cs typeface="Arial" charset="0"/>
            </a:endParaRPr>
          </a:p>
          <a:p>
            <a:pPr algn="ctr" fontAlgn="auto">
              <a:spcBef>
                <a:spcPts val="0"/>
              </a:spcBef>
              <a:spcAft>
                <a:spcPts val="0"/>
              </a:spcAft>
              <a:defRPr/>
            </a:pPr>
            <a:r>
              <a:rPr lang="es-EC" sz="3200" b="1" dirty="0">
                <a:solidFill>
                  <a:schemeClr val="bg1"/>
                </a:solidFill>
                <a:latin typeface="+mn-lt"/>
                <a:cs typeface="+mn-cs"/>
              </a:rPr>
              <a:t/>
            </a:r>
            <a:br>
              <a:rPr lang="es-EC" sz="3200" b="1" dirty="0">
                <a:solidFill>
                  <a:schemeClr val="bg1"/>
                </a:solidFill>
                <a:latin typeface="+mn-lt"/>
                <a:cs typeface="+mn-cs"/>
              </a:rPr>
            </a:br>
            <a:r>
              <a:rPr lang="es-EC" sz="3200" b="1" dirty="0">
                <a:solidFill>
                  <a:schemeClr val="bg1"/>
                </a:solidFill>
                <a:latin typeface="+mn-lt"/>
                <a:cs typeface="+mn-cs"/>
              </a:rPr>
              <a:t/>
            </a:r>
            <a:br>
              <a:rPr lang="es-EC" sz="3200" b="1" dirty="0">
                <a:solidFill>
                  <a:schemeClr val="bg1"/>
                </a:solidFill>
                <a:latin typeface="+mn-lt"/>
                <a:cs typeface="+mn-cs"/>
              </a:rPr>
            </a:br>
            <a:endParaRPr lang="es-EC" sz="3200" b="1" dirty="0">
              <a:solidFill>
                <a:schemeClr val="bg1"/>
              </a:solidFill>
              <a:latin typeface="+mn-lt"/>
              <a:cs typeface="+mn-cs"/>
            </a:endParaRPr>
          </a:p>
        </p:txBody>
      </p:sp>
    </p:spTree>
    <p:extLst>
      <p:ext uri="{BB962C8B-B14F-4D97-AF65-F5344CB8AC3E}">
        <p14:creationId xmlns:p14="http://schemas.microsoft.com/office/powerpoint/2010/main" val="4287570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14" y="908720"/>
            <a:ext cx="9138686"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0" y="0"/>
            <a:ext cx="9144000" cy="908720"/>
          </a:xfrm>
          <a:prstGeom prst="rect">
            <a:avLst/>
          </a:prstGeom>
          <a:solidFill>
            <a:srgbClr val="00206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179512" y="260648"/>
            <a:ext cx="3456384" cy="369332"/>
          </a:xfrm>
          <a:prstGeom prst="rect">
            <a:avLst/>
          </a:prstGeom>
          <a:noFill/>
        </p:spPr>
        <p:txBody>
          <a:bodyPr wrap="square" rtlCol="0">
            <a:spAutoFit/>
          </a:bodyPr>
          <a:lstStyle/>
          <a:p>
            <a:r>
              <a:rPr lang="es-EC" b="1" dirty="0" smtClean="0">
                <a:solidFill>
                  <a:schemeClr val="bg1"/>
                </a:solidFill>
              </a:rPr>
              <a:t>FISCALÍA GENERAL DEL ESTADO</a:t>
            </a:r>
            <a:endParaRPr lang="es-EC" b="1" dirty="0">
              <a:solidFill>
                <a:schemeClr val="bg1"/>
              </a:solidFill>
            </a:endParaRPr>
          </a:p>
        </p:txBody>
      </p:sp>
      <p:sp>
        <p:nvSpPr>
          <p:cNvPr id="9" name="8 Rectángulo"/>
          <p:cNvSpPr/>
          <p:nvPr/>
        </p:nvSpPr>
        <p:spPr>
          <a:xfrm>
            <a:off x="174582" y="723463"/>
            <a:ext cx="8573881" cy="7663636"/>
          </a:xfrm>
          <a:prstGeom prst="rect">
            <a:avLst/>
          </a:prstGeom>
        </p:spPr>
        <p:txBody>
          <a:bodyPr wrap="square">
            <a:spAutoFit/>
          </a:bodyPr>
          <a:lstStyle/>
          <a:p>
            <a:r>
              <a:rPr lang="es-EC" sz="2400" b="1" dirty="0" smtClean="0">
                <a:solidFill>
                  <a:schemeClr val="bg1"/>
                </a:solidFill>
                <a:effectLst>
                  <a:outerShdw blurRad="38100" dist="38100" dir="2700000" algn="tl">
                    <a:srgbClr val="000000">
                      <a:alpha val="43137"/>
                    </a:srgbClr>
                  </a:outerShdw>
                </a:effectLst>
              </a:rPr>
              <a:t>ANTECEDENTES</a:t>
            </a:r>
          </a:p>
          <a:p>
            <a:endParaRPr lang="es-EC" sz="2000" b="1" dirty="0">
              <a:solidFill>
                <a:schemeClr val="bg1"/>
              </a:solidFill>
              <a:effectLst>
                <a:outerShdw blurRad="38100" dist="38100" dir="2700000" algn="tl">
                  <a:srgbClr val="000000">
                    <a:alpha val="43137"/>
                  </a:srgbClr>
                </a:outerShdw>
              </a:effectLst>
            </a:endParaRPr>
          </a:p>
          <a:p>
            <a:r>
              <a:rPr lang="es-EC" sz="2400" dirty="0" smtClean="0">
                <a:solidFill>
                  <a:schemeClr val="bg1"/>
                </a:solidFill>
                <a:effectLst>
                  <a:outerShdw blurRad="38100" dist="38100" dir="2700000" algn="tl">
                    <a:srgbClr val="000000">
                      <a:alpha val="43137"/>
                    </a:srgbClr>
                  </a:outerShdw>
                </a:effectLst>
              </a:rPr>
              <a:t>Las denuncias de desaparecidos ingresan al Sistema de Atención Integral, a través de las Unidades de Atención a las Víctimas que la Fiscalía General del Estado tiene en 189 puntos a escala nacional. </a:t>
            </a:r>
          </a:p>
          <a:p>
            <a:endParaRPr lang="es-EC" sz="2400" dirty="0">
              <a:solidFill>
                <a:schemeClr val="bg1"/>
              </a:solidFill>
              <a:effectLst>
                <a:outerShdw blurRad="38100" dist="38100" dir="2700000" algn="tl">
                  <a:srgbClr val="000000">
                    <a:alpha val="43137"/>
                  </a:srgbClr>
                </a:outerShdw>
              </a:effectLst>
            </a:endParaRPr>
          </a:p>
          <a:p>
            <a:r>
              <a:rPr lang="es-EC" sz="2400" dirty="0" smtClean="0">
                <a:solidFill>
                  <a:schemeClr val="bg1"/>
                </a:solidFill>
                <a:effectLst>
                  <a:outerShdw blurRad="38100" dist="38100" dir="2700000" algn="tl">
                    <a:srgbClr val="000000">
                      <a:alpha val="43137"/>
                    </a:srgbClr>
                  </a:outerShdw>
                </a:effectLst>
              </a:rPr>
              <a:t>Estas denuncias se registran en la Base de Datos de Desaparecidos que es parte del Sistema Informático de  Administración de Fiscalías (SIAF), cuyo repositorio se encuentra en la ciudad de Quito, a través de la figura de Actos Administrativos. </a:t>
            </a:r>
            <a:r>
              <a:rPr lang="es-EC" sz="2400" dirty="0">
                <a:solidFill>
                  <a:schemeClr val="bg1"/>
                </a:solidFill>
                <a:effectLst>
                  <a:outerShdw blurRad="38100" dist="38100" dir="2700000" algn="tl">
                    <a:srgbClr val="000000">
                      <a:alpha val="43137"/>
                    </a:srgbClr>
                  </a:outerShdw>
                </a:effectLst>
              </a:rPr>
              <a:t>P</a:t>
            </a:r>
            <a:r>
              <a:rPr lang="es-EC" sz="2400" dirty="0" smtClean="0">
                <a:solidFill>
                  <a:schemeClr val="bg1"/>
                </a:solidFill>
                <a:effectLst>
                  <a:outerShdw blurRad="38100" dist="38100" dir="2700000" algn="tl">
                    <a:srgbClr val="000000">
                      <a:alpha val="43137"/>
                    </a:srgbClr>
                  </a:outerShdw>
                </a:effectLst>
              </a:rPr>
              <a:t>ues la desaparición de personas NO está considerado un delito o tipo penal. Sin embargo, las oficinas de Fiscalía reciben a escala nacional estas denuncias y son referidas a los agentes fiscales especializados en investigación de desaparición de personas.</a:t>
            </a:r>
          </a:p>
          <a:p>
            <a:r>
              <a:rPr lang="es-EC" sz="2400" dirty="0">
                <a:solidFill>
                  <a:schemeClr val="bg1"/>
                </a:solidFill>
                <a:effectLst>
                  <a:outerShdw blurRad="38100" dist="38100" dir="2700000" algn="tl">
                    <a:srgbClr val="000000">
                      <a:alpha val="43137"/>
                    </a:srgbClr>
                  </a:outerShdw>
                </a:effectLst>
              </a:rPr>
              <a:t> </a:t>
            </a:r>
          </a:p>
          <a:p>
            <a:r>
              <a:rPr lang="es-EC" sz="2400" dirty="0">
                <a:solidFill>
                  <a:schemeClr val="bg1"/>
                </a:solidFill>
                <a:effectLst>
                  <a:outerShdw blurRad="38100" dist="38100" dir="2700000" algn="tl">
                    <a:srgbClr val="000000">
                      <a:alpha val="43137"/>
                    </a:srgbClr>
                  </a:outerShdw>
                </a:effectLst>
              </a:rPr>
              <a:t>A continuación el detalle estadísticos de las denuncias ingresadas desde el </a:t>
            </a:r>
            <a:r>
              <a:rPr lang="es-EC" sz="2400" dirty="0" smtClean="0">
                <a:solidFill>
                  <a:schemeClr val="bg1"/>
                </a:solidFill>
                <a:effectLst>
                  <a:outerShdw blurRad="38100" dist="38100" dir="2700000" algn="tl">
                    <a:srgbClr val="000000">
                      <a:alpha val="43137"/>
                    </a:srgbClr>
                  </a:outerShdw>
                </a:effectLst>
              </a:rPr>
              <a:t>1 </a:t>
            </a:r>
            <a:r>
              <a:rPr lang="es-EC" sz="2400" dirty="0">
                <a:solidFill>
                  <a:schemeClr val="bg1"/>
                </a:solidFill>
                <a:effectLst>
                  <a:outerShdw blurRad="38100" dist="38100" dir="2700000" algn="tl">
                    <a:srgbClr val="000000">
                      <a:alpha val="43137"/>
                    </a:srgbClr>
                  </a:outerShdw>
                </a:effectLst>
              </a:rPr>
              <a:t>de enero </a:t>
            </a:r>
            <a:r>
              <a:rPr lang="es-EC" sz="2400" dirty="0" smtClean="0">
                <a:solidFill>
                  <a:schemeClr val="bg1"/>
                </a:solidFill>
                <a:effectLst>
                  <a:outerShdw blurRad="38100" dist="38100" dir="2700000" algn="tl">
                    <a:srgbClr val="000000">
                      <a:alpha val="43137"/>
                    </a:srgbClr>
                  </a:outerShdw>
                </a:effectLst>
              </a:rPr>
              <a:t>del </a:t>
            </a:r>
            <a:r>
              <a:rPr lang="es-EC" sz="2400" dirty="0">
                <a:solidFill>
                  <a:schemeClr val="bg1"/>
                </a:solidFill>
                <a:effectLst>
                  <a:outerShdw blurRad="38100" dist="38100" dir="2700000" algn="tl">
                    <a:srgbClr val="000000">
                      <a:alpha val="43137"/>
                    </a:srgbClr>
                  </a:outerShdw>
                </a:effectLst>
              </a:rPr>
              <a:t>2012 hasta el 31 de mayo </a:t>
            </a:r>
            <a:r>
              <a:rPr lang="es-EC" sz="2400" dirty="0" smtClean="0">
                <a:solidFill>
                  <a:schemeClr val="bg1"/>
                </a:solidFill>
                <a:effectLst>
                  <a:outerShdw blurRad="38100" dist="38100" dir="2700000" algn="tl">
                    <a:srgbClr val="000000">
                      <a:alpha val="43137"/>
                    </a:srgbClr>
                  </a:outerShdw>
                </a:effectLst>
              </a:rPr>
              <a:t>del </a:t>
            </a:r>
            <a:r>
              <a:rPr lang="es-EC" sz="2400" dirty="0">
                <a:solidFill>
                  <a:schemeClr val="bg1"/>
                </a:solidFill>
                <a:effectLst>
                  <a:outerShdw blurRad="38100" dist="38100" dir="2700000" algn="tl">
                    <a:srgbClr val="000000">
                      <a:alpha val="43137"/>
                    </a:srgbClr>
                  </a:outerShdw>
                </a:effectLst>
              </a:rPr>
              <a:t>2014:</a:t>
            </a:r>
          </a:p>
          <a:p>
            <a:endParaRPr lang="es-EC" sz="1600" dirty="0" smtClean="0">
              <a:solidFill>
                <a:schemeClr val="bg1"/>
              </a:solidFill>
              <a:effectLst>
                <a:outerShdw blurRad="38100" dist="38100" dir="2700000" algn="tl">
                  <a:srgbClr val="000000">
                    <a:alpha val="43137"/>
                  </a:srgbClr>
                </a:outerShdw>
              </a:effectLst>
            </a:endParaRPr>
          </a:p>
          <a:p>
            <a:endParaRPr lang="es-EC" sz="1600" dirty="0">
              <a:solidFill>
                <a:schemeClr val="bg1"/>
              </a:solidFill>
              <a:effectLst>
                <a:outerShdw blurRad="38100" dist="38100" dir="2700000" algn="tl">
                  <a:srgbClr val="000000">
                    <a:alpha val="43137"/>
                  </a:srgbClr>
                </a:outerShdw>
              </a:effectLst>
            </a:endParaRPr>
          </a:p>
          <a:p>
            <a:pPr algn="ctr"/>
            <a:endParaRPr lang="es-EC" sz="3200" b="1" dirty="0">
              <a:solidFill>
                <a:schemeClr val="bg1"/>
              </a:solidFill>
              <a:effectLst>
                <a:outerShdw blurRad="38100" dist="38100" dir="2700000" algn="tl">
                  <a:srgbClr val="000000">
                    <a:alpha val="43137"/>
                  </a:srgbClr>
                </a:outerShdw>
              </a:effectLst>
            </a:endParaRPr>
          </a:p>
          <a:p>
            <a:pPr algn="r"/>
            <a:endParaRPr lang="es-EC" sz="2400" b="1" dirty="0" smtClean="0">
              <a:solidFill>
                <a:schemeClr val="bg1"/>
              </a:solidFill>
              <a:effectLst>
                <a:outerShdw blurRad="38100" dist="38100" dir="2700000" algn="tl">
                  <a:srgbClr val="000000">
                    <a:alpha val="43137"/>
                  </a:srgbClr>
                </a:outerShdw>
              </a:effectLst>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2469" y="0"/>
            <a:ext cx="1853001" cy="92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59767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14" y="908720"/>
            <a:ext cx="9138686"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0" y="0"/>
            <a:ext cx="9144000" cy="908720"/>
          </a:xfrm>
          <a:prstGeom prst="rect">
            <a:avLst/>
          </a:prstGeom>
          <a:solidFill>
            <a:srgbClr val="00206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179512" y="260648"/>
            <a:ext cx="3456384" cy="369332"/>
          </a:xfrm>
          <a:prstGeom prst="rect">
            <a:avLst/>
          </a:prstGeom>
          <a:noFill/>
        </p:spPr>
        <p:txBody>
          <a:bodyPr wrap="square" rtlCol="0">
            <a:spAutoFit/>
          </a:bodyPr>
          <a:lstStyle/>
          <a:p>
            <a:r>
              <a:rPr lang="es-EC" b="1" dirty="0" smtClean="0">
                <a:solidFill>
                  <a:schemeClr val="bg1"/>
                </a:solidFill>
              </a:rPr>
              <a:t>FISCALÍA GENERAL DEL ESTADO</a:t>
            </a:r>
            <a:endParaRPr lang="es-EC" b="1" dirty="0">
              <a:solidFill>
                <a:schemeClr val="bg1"/>
              </a:solidFill>
            </a:endParaRPr>
          </a:p>
        </p:txBody>
      </p:sp>
      <p:sp>
        <p:nvSpPr>
          <p:cNvPr id="9" name="8 Rectángulo"/>
          <p:cNvSpPr/>
          <p:nvPr/>
        </p:nvSpPr>
        <p:spPr>
          <a:xfrm>
            <a:off x="827584" y="1988840"/>
            <a:ext cx="7704856" cy="1569660"/>
          </a:xfrm>
          <a:prstGeom prst="rect">
            <a:avLst/>
          </a:prstGeom>
        </p:spPr>
        <p:txBody>
          <a:bodyPr wrap="square">
            <a:spAutoFit/>
          </a:bodyPr>
          <a:lstStyle/>
          <a:p>
            <a:pPr algn="ctr"/>
            <a:r>
              <a:rPr lang="es-EC" sz="3200" b="1" dirty="0" smtClean="0">
                <a:solidFill>
                  <a:schemeClr val="bg1"/>
                </a:solidFill>
              </a:rPr>
              <a:t/>
            </a:r>
            <a:br>
              <a:rPr lang="es-EC" sz="3200" b="1" dirty="0" smtClean="0">
                <a:solidFill>
                  <a:schemeClr val="bg1"/>
                </a:solidFill>
              </a:rPr>
            </a:br>
            <a:r>
              <a:rPr lang="es-EC" sz="3200" b="1" dirty="0" smtClean="0">
                <a:solidFill>
                  <a:schemeClr val="bg1"/>
                </a:solidFill>
              </a:rPr>
              <a:t/>
            </a:r>
            <a:br>
              <a:rPr lang="es-EC" sz="3200" b="1" dirty="0" smtClean="0">
                <a:solidFill>
                  <a:schemeClr val="bg1"/>
                </a:solidFill>
              </a:rPr>
            </a:br>
            <a:endParaRPr lang="es-EC" sz="3200" b="1" dirty="0">
              <a:solidFill>
                <a:schemeClr val="bg1"/>
              </a:solidFill>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2469" y="0"/>
            <a:ext cx="1853001" cy="92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8 Rectángulo"/>
          <p:cNvSpPr/>
          <p:nvPr/>
        </p:nvSpPr>
        <p:spPr>
          <a:xfrm>
            <a:off x="719138" y="836712"/>
            <a:ext cx="7704137" cy="6740307"/>
          </a:xfrm>
          <a:prstGeom prst="rect">
            <a:avLst/>
          </a:prstGeom>
        </p:spPr>
        <p:txBody>
          <a:bodyPr>
            <a:spAutoFit/>
          </a:bodyPr>
          <a:lstStyle/>
          <a:p>
            <a:pPr algn="just" fontAlgn="auto">
              <a:spcBef>
                <a:spcPts val="0"/>
              </a:spcBef>
              <a:spcAft>
                <a:spcPts val="0"/>
              </a:spcAft>
              <a:buFont typeface="Arial" pitchFamily="34" charset="0"/>
              <a:buChar char="•"/>
              <a:defRPr/>
            </a:pPr>
            <a:endParaRPr lang="es-EC" sz="2800" b="1" dirty="0">
              <a:solidFill>
                <a:schemeClr val="bg1"/>
              </a:solidFill>
              <a:effectLst>
                <a:outerShdw blurRad="38100" dist="38100" dir="2700000" algn="tl">
                  <a:srgbClr val="000000">
                    <a:alpha val="43137"/>
                  </a:srgbClr>
                </a:outerShdw>
              </a:effectLst>
              <a:cs typeface="Arial" charset="0"/>
            </a:endParaRPr>
          </a:p>
          <a:p>
            <a:pPr algn="just" fontAlgn="auto">
              <a:spcBef>
                <a:spcPts val="0"/>
              </a:spcBef>
              <a:spcAft>
                <a:spcPts val="0"/>
              </a:spcAft>
              <a:buFont typeface="Arial" pitchFamily="34" charset="0"/>
              <a:buChar char="•"/>
              <a:defRPr/>
            </a:pPr>
            <a:r>
              <a:rPr lang="es-EC" sz="2800" b="1" dirty="0" smtClean="0">
                <a:solidFill>
                  <a:schemeClr val="bg1"/>
                </a:solidFill>
                <a:effectLst>
                  <a:outerShdw blurRad="38100" dist="38100" dir="2700000" algn="tl">
                    <a:srgbClr val="000000">
                      <a:alpha val="43137"/>
                    </a:srgbClr>
                  </a:outerShdw>
                </a:effectLst>
                <a:cs typeface="Arial" charset="0"/>
              </a:rPr>
              <a:t>La Fiscalía General del Estado remitirá al Consejo de la Judicatura las quejas recibidas en contra de fiscales, para que analice su actuación en cada uno de los casos reclamados. </a:t>
            </a:r>
          </a:p>
          <a:p>
            <a:pPr algn="just" fontAlgn="auto">
              <a:spcBef>
                <a:spcPts val="0"/>
              </a:spcBef>
              <a:spcAft>
                <a:spcPts val="0"/>
              </a:spcAft>
              <a:buFont typeface="Arial" pitchFamily="34" charset="0"/>
              <a:buChar char="•"/>
              <a:defRPr/>
            </a:pPr>
            <a:endParaRPr lang="es-EC" sz="2800" b="1" dirty="0" smtClean="0">
              <a:solidFill>
                <a:schemeClr val="bg1"/>
              </a:solidFill>
              <a:effectLst>
                <a:outerShdw blurRad="38100" dist="38100" dir="2700000" algn="tl">
                  <a:srgbClr val="000000">
                    <a:alpha val="43137"/>
                  </a:srgbClr>
                </a:outerShdw>
              </a:effectLst>
              <a:cs typeface="Arial" charset="0"/>
            </a:endParaRPr>
          </a:p>
          <a:p>
            <a:pPr algn="just" fontAlgn="auto">
              <a:spcBef>
                <a:spcPts val="0"/>
              </a:spcBef>
              <a:spcAft>
                <a:spcPts val="0"/>
              </a:spcAft>
              <a:buFont typeface="Arial" pitchFamily="34" charset="0"/>
              <a:buChar char="•"/>
              <a:defRPr/>
            </a:pPr>
            <a:r>
              <a:rPr lang="es-EC" sz="2800" b="1" dirty="0" smtClean="0">
                <a:solidFill>
                  <a:schemeClr val="bg1"/>
                </a:solidFill>
                <a:effectLst>
                  <a:outerShdw blurRad="38100" dist="38100" dir="2700000" algn="tl">
                    <a:srgbClr val="000000">
                      <a:alpha val="43137"/>
                    </a:srgbClr>
                  </a:outerShdw>
                </a:effectLst>
                <a:cs typeface="Arial" charset="0"/>
              </a:rPr>
              <a:t>Los casos actuales de desaparecidos serán reasignados a los fiscales de la Unidad Especializada de Investigación de Desaparecidos. </a:t>
            </a:r>
          </a:p>
          <a:p>
            <a:pPr algn="just" fontAlgn="auto">
              <a:spcBef>
                <a:spcPts val="0"/>
              </a:spcBef>
              <a:spcAft>
                <a:spcPts val="0"/>
              </a:spcAft>
              <a:buFont typeface="Arial" pitchFamily="34" charset="0"/>
              <a:buChar char="•"/>
              <a:defRPr/>
            </a:pPr>
            <a:endParaRPr lang="es-EC" sz="2800" b="1" dirty="0" smtClean="0">
              <a:solidFill>
                <a:schemeClr val="bg1"/>
              </a:solidFill>
              <a:effectLst>
                <a:outerShdw blurRad="38100" dist="38100" dir="2700000" algn="tl">
                  <a:srgbClr val="000000">
                    <a:alpha val="43137"/>
                  </a:srgbClr>
                </a:outerShdw>
              </a:effectLst>
              <a:cs typeface="Arial" charset="0"/>
            </a:endParaRPr>
          </a:p>
          <a:p>
            <a:pPr algn="just" fontAlgn="auto">
              <a:spcBef>
                <a:spcPts val="0"/>
              </a:spcBef>
              <a:spcAft>
                <a:spcPts val="0"/>
              </a:spcAft>
              <a:buFont typeface="Arial" pitchFamily="34" charset="0"/>
              <a:buChar char="•"/>
              <a:defRPr/>
            </a:pPr>
            <a:r>
              <a:rPr lang="es-EC" sz="2800" b="1" dirty="0" smtClean="0">
                <a:solidFill>
                  <a:schemeClr val="bg1"/>
                </a:solidFill>
                <a:effectLst>
                  <a:outerShdw blurRad="38100" dist="38100" dir="2700000" algn="tl">
                    <a:srgbClr val="000000">
                      <a:alpha val="43137"/>
                    </a:srgbClr>
                  </a:outerShdw>
                </a:effectLst>
                <a:cs typeface="Arial" charset="0"/>
              </a:rPr>
              <a:t>Estos fiscales no serán reubicados hasta concluir las investigaciones.</a:t>
            </a:r>
            <a:endParaRPr lang="es-EC" sz="4400" b="1" dirty="0">
              <a:solidFill>
                <a:schemeClr val="bg1">
                  <a:lumMod val="95000"/>
                </a:schemeClr>
              </a:solidFill>
              <a:cs typeface="Arial" charset="0"/>
            </a:endParaRPr>
          </a:p>
          <a:p>
            <a:pPr algn="ctr" fontAlgn="auto">
              <a:spcBef>
                <a:spcPts val="0"/>
              </a:spcBef>
              <a:spcAft>
                <a:spcPts val="0"/>
              </a:spcAft>
              <a:defRPr/>
            </a:pPr>
            <a:r>
              <a:rPr lang="es-EC" sz="3200" b="1" dirty="0">
                <a:solidFill>
                  <a:schemeClr val="bg1"/>
                </a:solidFill>
                <a:latin typeface="+mn-lt"/>
                <a:cs typeface="+mn-cs"/>
              </a:rPr>
              <a:t/>
            </a:r>
            <a:br>
              <a:rPr lang="es-EC" sz="3200" b="1" dirty="0">
                <a:solidFill>
                  <a:schemeClr val="bg1"/>
                </a:solidFill>
                <a:latin typeface="+mn-lt"/>
                <a:cs typeface="+mn-cs"/>
              </a:rPr>
            </a:br>
            <a:r>
              <a:rPr lang="es-EC" sz="3200" b="1" dirty="0">
                <a:solidFill>
                  <a:schemeClr val="bg1"/>
                </a:solidFill>
                <a:latin typeface="+mn-lt"/>
                <a:cs typeface="+mn-cs"/>
              </a:rPr>
              <a:t/>
            </a:r>
            <a:br>
              <a:rPr lang="es-EC" sz="3200" b="1" dirty="0">
                <a:solidFill>
                  <a:schemeClr val="bg1"/>
                </a:solidFill>
                <a:latin typeface="+mn-lt"/>
                <a:cs typeface="+mn-cs"/>
              </a:rPr>
            </a:br>
            <a:endParaRPr lang="es-EC" sz="3200" b="1" dirty="0">
              <a:solidFill>
                <a:schemeClr val="bg1"/>
              </a:solidFill>
              <a:latin typeface="+mn-lt"/>
              <a:cs typeface="+mn-cs"/>
            </a:endParaRPr>
          </a:p>
        </p:txBody>
      </p:sp>
    </p:spTree>
    <p:extLst>
      <p:ext uri="{BB962C8B-B14F-4D97-AF65-F5344CB8AC3E}">
        <p14:creationId xmlns:p14="http://schemas.microsoft.com/office/powerpoint/2010/main" val="11141616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14" y="908720"/>
            <a:ext cx="9138686"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0" y="0"/>
            <a:ext cx="9144000" cy="908720"/>
          </a:xfrm>
          <a:prstGeom prst="rect">
            <a:avLst/>
          </a:prstGeom>
          <a:solidFill>
            <a:srgbClr val="00206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179512" y="260648"/>
            <a:ext cx="3456384" cy="369332"/>
          </a:xfrm>
          <a:prstGeom prst="rect">
            <a:avLst/>
          </a:prstGeom>
          <a:noFill/>
        </p:spPr>
        <p:txBody>
          <a:bodyPr wrap="square" rtlCol="0">
            <a:spAutoFit/>
          </a:bodyPr>
          <a:lstStyle/>
          <a:p>
            <a:r>
              <a:rPr lang="es-EC" b="1" dirty="0" smtClean="0">
                <a:solidFill>
                  <a:schemeClr val="bg1"/>
                </a:solidFill>
              </a:rPr>
              <a:t>FISCALÍA GENERAL DEL ESTADO</a:t>
            </a:r>
            <a:endParaRPr lang="es-EC" b="1" dirty="0">
              <a:solidFill>
                <a:schemeClr val="bg1"/>
              </a:solidFill>
            </a:endParaRPr>
          </a:p>
        </p:txBody>
      </p:sp>
      <p:sp>
        <p:nvSpPr>
          <p:cNvPr id="9" name="8 Rectángulo"/>
          <p:cNvSpPr/>
          <p:nvPr/>
        </p:nvSpPr>
        <p:spPr>
          <a:xfrm>
            <a:off x="827584" y="1988840"/>
            <a:ext cx="7704856" cy="1569660"/>
          </a:xfrm>
          <a:prstGeom prst="rect">
            <a:avLst/>
          </a:prstGeom>
        </p:spPr>
        <p:txBody>
          <a:bodyPr wrap="square">
            <a:spAutoFit/>
          </a:bodyPr>
          <a:lstStyle/>
          <a:p>
            <a:pPr algn="ctr"/>
            <a:r>
              <a:rPr lang="es-EC" sz="3200" b="1" dirty="0" smtClean="0">
                <a:solidFill>
                  <a:schemeClr val="bg1"/>
                </a:solidFill>
              </a:rPr>
              <a:t/>
            </a:r>
            <a:br>
              <a:rPr lang="es-EC" sz="3200" b="1" dirty="0" smtClean="0">
                <a:solidFill>
                  <a:schemeClr val="bg1"/>
                </a:solidFill>
              </a:rPr>
            </a:br>
            <a:r>
              <a:rPr lang="es-EC" sz="3200" b="1" dirty="0" smtClean="0">
                <a:solidFill>
                  <a:schemeClr val="bg1"/>
                </a:solidFill>
              </a:rPr>
              <a:t/>
            </a:r>
            <a:br>
              <a:rPr lang="es-EC" sz="3200" b="1" dirty="0" smtClean="0">
                <a:solidFill>
                  <a:schemeClr val="bg1"/>
                </a:solidFill>
              </a:rPr>
            </a:br>
            <a:endParaRPr lang="es-EC" sz="3200" b="1" dirty="0">
              <a:solidFill>
                <a:schemeClr val="bg1"/>
              </a:solidFill>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2469" y="0"/>
            <a:ext cx="1853001" cy="92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8 Rectángulo"/>
          <p:cNvSpPr/>
          <p:nvPr/>
        </p:nvSpPr>
        <p:spPr>
          <a:xfrm>
            <a:off x="719138" y="908720"/>
            <a:ext cx="7704137" cy="7909858"/>
          </a:xfrm>
          <a:prstGeom prst="rect">
            <a:avLst/>
          </a:prstGeom>
        </p:spPr>
        <p:txBody>
          <a:bodyPr>
            <a:spAutoFit/>
          </a:bodyPr>
          <a:lstStyle/>
          <a:p>
            <a:pPr algn="just" fontAlgn="auto">
              <a:spcBef>
                <a:spcPts val="0"/>
              </a:spcBef>
              <a:spcAft>
                <a:spcPts val="0"/>
              </a:spcAft>
              <a:defRPr/>
            </a:pPr>
            <a:r>
              <a:rPr lang="es-EC" sz="3200" b="1" dirty="0">
                <a:solidFill>
                  <a:schemeClr val="bg1"/>
                </a:solidFill>
                <a:effectLst>
                  <a:outerShdw blurRad="38100" dist="38100" dir="2700000" algn="tl">
                    <a:srgbClr val="000000">
                      <a:alpha val="43137"/>
                    </a:srgbClr>
                  </a:outerShdw>
                </a:effectLst>
                <a:latin typeface="+mn-lt"/>
                <a:cs typeface="+mn-cs"/>
              </a:rPr>
              <a:t>APOYO FORENSE A LA UNIDAD</a:t>
            </a:r>
          </a:p>
          <a:p>
            <a:pPr algn="just" fontAlgn="auto">
              <a:spcBef>
                <a:spcPts val="0"/>
              </a:spcBef>
              <a:spcAft>
                <a:spcPts val="0"/>
              </a:spcAft>
              <a:buFont typeface="Arial" pitchFamily="34" charset="0"/>
              <a:buChar char="•"/>
              <a:defRPr/>
            </a:pPr>
            <a:r>
              <a:rPr lang="es-EC" sz="2800" b="1" dirty="0" smtClean="0">
                <a:solidFill>
                  <a:schemeClr val="bg1"/>
                </a:solidFill>
                <a:effectLst>
                  <a:outerShdw blurRad="38100" dist="38100" dir="2700000" algn="tl">
                    <a:srgbClr val="000000">
                      <a:alpha val="43137"/>
                    </a:srgbClr>
                  </a:outerShdw>
                </a:effectLst>
                <a:cs typeface="Arial" charset="0"/>
              </a:rPr>
              <a:t>La Fiscalía tendrá investigadores civiles y policiales pertenecientes a la Dirección Especializada de Desaparecidos. </a:t>
            </a:r>
          </a:p>
          <a:p>
            <a:pPr algn="just" fontAlgn="auto">
              <a:spcBef>
                <a:spcPts val="0"/>
              </a:spcBef>
              <a:spcAft>
                <a:spcPts val="0"/>
              </a:spcAft>
              <a:buFont typeface="Arial" pitchFamily="34" charset="0"/>
              <a:buChar char="•"/>
              <a:defRPr/>
            </a:pPr>
            <a:endParaRPr lang="es-EC" sz="2800" b="1" dirty="0" smtClean="0">
              <a:solidFill>
                <a:schemeClr val="bg1"/>
              </a:solidFill>
              <a:effectLst>
                <a:outerShdw blurRad="38100" dist="38100" dir="2700000" algn="tl">
                  <a:srgbClr val="000000">
                    <a:alpha val="43137"/>
                  </a:srgbClr>
                </a:outerShdw>
              </a:effectLst>
              <a:cs typeface="Arial" charset="0"/>
            </a:endParaRPr>
          </a:p>
          <a:p>
            <a:pPr algn="just" fontAlgn="auto">
              <a:spcBef>
                <a:spcPts val="0"/>
              </a:spcBef>
              <a:spcAft>
                <a:spcPts val="0"/>
              </a:spcAft>
              <a:buFont typeface="Arial" pitchFamily="34" charset="0"/>
              <a:buChar char="•"/>
              <a:defRPr/>
            </a:pPr>
            <a:r>
              <a:rPr lang="es-EC" sz="2800" b="1" dirty="0" smtClean="0">
                <a:solidFill>
                  <a:schemeClr val="bg1"/>
                </a:solidFill>
                <a:effectLst>
                  <a:outerShdw blurRad="38100" dist="38100" dir="2700000" algn="tl">
                    <a:srgbClr val="000000">
                      <a:alpha val="43137"/>
                    </a:srgbClr>
                  </a:outerShdw>
                </a:effectLst>
                <a:cs typeface="Arial" charset="0"/>
              </a:rPr>
              <a:t>La Fiscalía General convocó al Directorio de la Policía Judicial para que mediante resolución, la nueva Dirección de Desaparecidos de la Policía Nacional sea un órgano auxiliar de la Unidad. </a:t>
            </a:r>
          </a:p>
          <a:p>
            <a:pPr algn="just" fontAlgn="auto">
              <a:spcBef>
                <a:spcPts val="0"/>
              </a:spcBef>
              <a:spcAft>
                <a:spcPts val="0"/>
              </a:spcAft>
              <a:buFont typeface="Arial" pitchFamily="34" charset="0"/>
              <a:buChar char="•"/>
              <a:defRPr/>
            </a:pPr>
            <a:endParaRPr lang="es-EC" sz="2800" b="1" dirty="0">
              <a:solidFill>
                <a:schemeClr val="bg1"/>
              </a:solidFill>
              <a:effectLst>
                <a:outerShdw blurRad="38100" dist="38100" dir="2700000" algn="tl">
                  <a:srgbClr val="000000">
                    <a:alpha val="43137"/>
                  </a:srgbClr>
                </a:outerShdw>
              </a:effectLst>
              <a:cs typeface="Arial" charset="0"/>
            </a:endParaRPr>
          </a:p>
          <a:p>
            <a:pPr algn="just" fontAlgn="auto">
              <a:spcBef>
                <a:spcPts val="0"/>
              </a:spcBef>
              <a:spcAft>
                <a:spcPts val="0"/>
              </a:spcAft>
              <a:buFont typeface="Arial" pitchFamily="34" charset="0"/>
              <a:buChar char="•"/>
              <a:defRPr/>
            </a:pPr>
            <a:r>
              <a:rPr lang="es-EC" sz="2800" b="1" dirty="0" smtClean="0">
                <a:solidFill>
                  <a:schemeClr val="bg1"/>
                </a:solidFill>
                <a:effectLst>
                  <a:outerShdw blurRad="38100" dist="38100" dir="2700000" algn="tl">
                    <a:srgbClr val="000000">
                      <a:alpha val="43137"/>
                    </a:srgbClr>
                  </a:outerShdw>
                </a:effectLst>
                <a:cs typeface="Arial" charset="0"/>
              </a:rPr>
              <a:t>El Directorio fue convocado para el lunes 16 de diciembre del 2013 para ejecutar propuesta de resolución. </a:t>
            </a:r>
            <a:endParaRPr lang="es-EC" sz="2800" b="1" dirty="0">
              <a:solidFill>
                <a:schemeClr val="bg1">
                  <a:lumMod val="95000"/>
                </a:schemeClr>
              </a:solidFill>
              <a:cs typeface="Arial" charset="0"/>
            </a:endParaRPr>
          </a:p>
          <a:p>
            <a:pPr algn="ctr">
              <a:defRPr/>
            </a:pPr>
            <a:endParaRPr lang="es-EC" sz="4400" b="1" dirty="0">
              <a:solidFill>
                <a:schemeClr val="bg1">
                  <a:lumMod val="95000"/>
                </a:schemeClr>
              </a:solidFill>
              <a:cs typeface="Arial" charset="0"/>
            </a:endParaRPr>
          </a:p>
          <a:p>
            <a:pPr algn="ctr" fontAlgn="auto">
              <a:spcBef>
                <a:spcPts val="0"/>
              </a:spcBef>
              <a:spcAft>
                <a:spcPts val="0"/>
              </a:spcAft>
              <a:defRPr/>
            </a:pPr>
            <a:r>
              <a:rPr lang="es-EC" sz="3200" b="1" dirty="0">
                <a:solidFill>
                  <a:schemeClr val="bg1"/>
                </a:solidFill>
                <a:latin typeface="+mn-lt"/>
                <a:cs typeface="+mn-cs"/>
              </a:rPr>
              <a:t/>
            </a:r>
            <a:br>
              <a:rPr lang="es-EC" sz="3200" b="1" dirty="0">
                <a:solidFill>
                  <a:schemeClr val="bg1"/>
                </a:solidFill>
                <a:latin typeface="+mn-lt"/>
                <a:cs typeface="+mn-cs"/>
              </a:rPr>
            </a:br>
            <a:r>
              <a:rPr lang="es-EC" sz="3200" b="1" dirty="0">
                <a:solidFill>
                  <a:schemeClr val="bg1"/>
                </a:solidFill>
                <a:latin typeface="+mn-lt"/>
                <a:cs typeface="+mn-cs"/>
              </a:rPr>
              <a:t/>
            </a:r>
            <a:br>
              <a:rPr lang="es-EC" sz="3200" b="1" dirty="0">
                <a:solidFill>
                  <a:schemeClr val="bg1"/>
                </a:solidFill>
                <a:latin typeface="+mn-lt"/>
                <a:cs typeface="+mn-cs"/>
              </a:rPr>
            </a:br>
            <a:endParaRPr lang="es-EC" sz="3200" b="1" dirty="0">
              <a:solidFill>
                <a:schemeClr val="bg1"/>
              </a:solidFill>
              <a:latin typeface="+mn-lt"/>
              <a:cs typeface="+mn-cs"/>
            </a:endParaRPr>
          </a:p>
        </p:txBody>
      </p:sp>
    </p:spTree>
    <p:extLst>
      <p:ext uri="{BB962C8B-B14F-4D97-AF65-F5344CB8AC3E}">
        <p14:creationId xmlns:p14="http://schemas.microsoft.com/office/powerpoint/2010/main" val="11398138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14" y="908720"/>
            <a:ext cx="9138686"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0" y="0"/>
            <a:ext cx="9144000" cy="908720"/>
          </a:xfrm>
          <a:prstGeom prst="rect">
            <a:avLst/>
          </a:prstGeom>
          <a:solidFill>
            <a:srgbClr val="00206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179512" y="260648"/>
            <a:ext cx="3456384" cy="369332"/>
          </a:xfrm>
          <a:prstGeom prst="rect">
            <a:avLst/>
          </a:prstGeom>
          <a:noFill/>
        </p:spPr>
        <p:txBody>
          <a:bodyPr wrap="square" rtlCol="0">
            <a:spAutoFit/>
          </a:bodyPr>
          <a:lstStyle/>
          <a:p>
            <a:r>
              <a:rPr lang="es-EC" b="1" dirty="0" smtClean="0">
                <a:solidFill>
                  <a:schemeClr val="bg1"/>
                </a:solidFill>
              </a:rPr>
              <a:t>FISCALÍA GENERAL DEL ESTADO</a:t>
            </a:r>
            <a:endParaRPr lang="es-EC" b="1" dirty="0">
              <a:solidFill>
                <a:schemeClr val="bg1"/>
              </a:solidFill>
            </a:endParaRPr>
          </a:p>
        </p:txBody>
      </p:sp>
      <p:sp>
        <p:nvSpPr>
          <p:cNvPr id="9" name="8 Rectángulo"/>
          <p:cNvSpPr/>
          <p:nvPr/>
        </p:nvSpPr>
        <p:spPr>
          <a:xfrm>
            <a:off x="827584" y="1988840"/>
            <a:ext cx="7704856" cy="1569660"/>
          </a:xfrm>
          <a:prstGeom prst="rect">
            <a:avLst/>
          </a:prstGeom>
        </p:spPr>
        <p:txBody>
          <a:bodyPr wrap="square">
            <a:spAutoFit/>
          </a:bodyPr>
          <a:lstStyle/>
          <a:p>
            <a:pPr algn="ctr"/>
            <a:r>
              <a:rPr lang="es-EC" sz="3200" b="1" dirty="0" smtClean="0">
                <a:solidFill>
                  <a:schemeClr val="bg1"/>
                </a:solidFill>
              </a:rPr>
              <a:t/>
            </a:r>
            <a:br>
              <a:rPr lang="es-EC" sz="3200" b="1" dirty="0" smtClean="0">
                <a:solidFill>
                  <a:schemeClr val="bg1"/>
                </a:solidFill>
              </a:rPr>
            </a:br>
            <a:r>
              <a:rPr lang="es-EC" sz="3200" b="1" dirty="0" smtClean="0">
                <a:solidFill>
                  <a:schemeClr val="bg1"/>
                </a:solidFill>
              </a:rPr>
              <a:t/>
            </a:r>
            <a:br>
              <a:rPr lang="es-EC" sz="3200" b="1" dirty="0" smtClean="0">
                <a:solidFill>
                  <a:schemeClr val="bg1"/>
                </a:solidFill>
              </a:rPr>
            </a:br>
            <a:endParaRPr lang="es-EC" sz="3200" b="1" dirty="0">
              <a:solidFill>
                <a:schemeClr val="bg1"/>
              </a:solidFill>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2469" y="0"/>
            <a:ext cx="1853001" cy="92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179512" y="980728"/>
            <a:ext cx="8712968" cy="8217634"/>
          </a:xfrm>
          <a:prstGeom prst="rect">
            <a:avLst/>
          </a:prstGeom>
        </p:spPr>
        <p:txBody>
          <a:bodyPr wrap="square">
            <a:spAutoFit/>
          </a:bodyPr>
          <a:lstStyle/>
          <a:p>
            <a:pPr algn="ctr"/>
            <a:r>
              <a:rPr lang="es-EC" sz="2800" b="1" dirty="0" smtClean="0">
                <a:solidFill>
                  <a:schemeClr val="bg1"/>
                </a:solidFill>
              </a:rPr>
              <a:t>La modalidad de trabajo para cadáveres N.N. </a:t>
            </a:r>
            <a:r>
              <a:rPr lang="es-EC" sz="2800" dirty="0" smtClean="0">
                <a:solidFill>
                  <a:schemeClr val="bg1"/>
                </a:solidFill>
              </a:rPr>
              <a:t>p</a:t>
            </a:r>
            <a:r>
              <a:rPr lang="es-ES_tradnl" altLang="es-EC" sz="2800" dirty="0" err="1" smtClean="0">
                <a:solidFill>
                  <a:schemeClr val="bg1"/>
                </a:solidFill>
                <a:ea typeface="ＭＳ Ｐゴシック" pitchFamily="34" charset="-128"/>
              </a:rPr>
              <a:t>ermite</a:t>
            </a:r>
            <a:r>
              <a:rPr lang="es-ES_tradnl" altLang="es-EC" sz="2800" dirty="0" smtClean="0">
                <a:solidFill>
                  <a:schemeClr val="bg1"/>
                </a:solidFill>
                <a:ea typeface="ＭＳ Ｐゴシック" pitchFamily="34" charset="-128"/>
              </a:rPr>
              <a:t>  cotejar </a:t>
            </a:r>
            <a:r>
              <a:rPr lang="es-ES_tradnl" altLang="es-EC" sz="2800" dirty="0">
                <a:solidFill>
                  <a:schemeClr val="bg1"/>
                </a:solidFill>
                <a:ea typeface="ＭＳ Ｐゴシック" pitchFamily="34" charset="-128"/>
              </a:rPr>
              <a:t>la noticia de desaparición </a:t>
            </a:r>
            <a:r>
              <a:rPr lang="es-ES_tradnl" altLang="es-EC" sz="2800" dirty="0" smtClean="0">
                <a:solidFill>
                  <a:schemeClr val="bg1"/>
                </a:solidFill>
                <a:ea typeface="ＭＳ Ｐゴシック" pitchFamily="34" charset="-128"/>
              </a:rPr>
              <a:t>con </a:t>
            </a:r>
            <a:r>
              <a:rPr lang="es-ES_tradnl" altLang="es-EC" sz="2800" dirty="0">
                <a:solidFill>
                  <a:schemeClr val="bg1"/>
                </a:solidFill>
                <a:ea typeface="ＭＳ Ｐゴシック" pitchFamily="34" charset="-128"/>
              </a:rPr>
              <a:t>la existencia de cuerpos </a:t>
            </a:r>
            <a:r>
              <a:rPr lang="es-ES_tradnl" altLang="es-EC" sz="2800" dirty="0" smtClean="0">
                <a:solidFill>
                  <a:schemeClr val="bg1"/>
                </a:solidFill>
                <a:ea typeface="ＭＳ Ｐゴシック" pitchFamily="34" charset="-128"/>
              </a:rPr>
              <a:t>N.N. </a:t>
            </a:r>
            <a:r>
              <a:rPr lang="es-ES_tradnl" altLang="es-EC" sz="2800" dirty="0">
                <a:solidFill>
                  <a:schemeClr val="bg1"/>
                </a:solidFill>
                <a:ea typeface="ＭＳ Ｐゴシック" pitchFamily="34" charset="-128"/>
              </a:rPr>
              <a:t>en los centros </a:t>
            </a:r>
            <a:r>
              <a:rPr lang="es-ES_tradnl" altLang="es-EC" sz="2800" dirty="0" smtClean="0">
                <a:solidFill>
                  <a:schemeClr val="bg1"/>
                </a:solidFill>
                <a:ea typeface="ＭＳ Ｐゴシック" pitchFamily="34" charset="-128"/>
              </a:rPr>
              <a:t>médico-legales, a través de:</a:t>
            </a:r>
          </a:p>
          <a:p>
            <a:pPr marL="914400" lvl="1" indent="-457200" algn="just">
              <a:buFont typeface="Arial" panose="020B0604020202020204" pitchFamily="34" charset="0"/>
              <a:buChar char="•"/>
            </a:pPr>
            <a:r>
              <a:rPr lang="es-ES_tradnl" altLang="es-EC" sz="2800" dirty="0" smtClean="0">
                <a:solidFill>
                  <a:schemeClr val="bg1"/>
                </a:solidFill>
                <a:ea typeface="ＭＳ Ｐゴシック" pitchFamily="34" charset="-128"/>
              </a:rPr>
              <a:t>Cotejamiento </a:t>
            </a:r>
            <a:r>
              <a:rPr lang="es-ES_tradnl" altLang="es-EC" sz="2800" dirty="0">
                <a:solidFill>
                  <a:schemeClr val="bg1"/>
                </a:solidFill>
                <a:ea typeface="ＭＳ Ｐゴシック" pitchFamily="34" charset="-128"/>
              </a:rPr>
              <a:t>de huellas dactilares entre el </a:t>
            </a:r>
            <a:r>
              <a:rPr lang="es-ES_tradnl" altLang="es-EC" sz="2800" dirty="0" smtClean="0">
                <a:solidFill>
                  <a:schemeClr val="bg1"/>
                </a:solidFill>
                <a:ea typeface="ＭＳ Ｐゴシック" pitchFamily="34" charset="-128"/>
              </a:rPr>
              <a:t>Registro Civil </a:t>
            </a:r>
            <a:r>
              <a:rPr lang="es-ES_tradnl" altLang="es-EC" sz="2800" dirty="0">
                <a:solidFill>
                  <a:schemeClr val="bg1"/>
                </a:solidFill>
                <a:ea typeface="ＭＳ Ｐゴシック" pitchFamily="34" charset="-128"/>
              </a:rPr>
              <a:t>y cadáveres </a:t>
            </a:r>
            <a:r>
              <a:rPr lang="es-ES_tradnl" altLang="es-EC" sz="2800" dirty="0" smtClean="0">
                <a:solidFill>
                  <a:schemeClr val="bg1"/>
                </a:solidFill>
                <a:ea typeface="ＭＳ Ｐゴシック" pitchFamily="34" charset="-128"/>
              </a:rPr>
              <a:t>N.N., a través de una base de datos de huellas dactilares.</a:t>
            </a:r>
          </a:p>
          <a:p>
            <a:pPr marL="914400" lvl="1" indent="-457200" algn="just">
              <a:buFont typeface="Arial" panose="020B0604020202020204" pitchFamily="34" charset="0"/>
              <a:buChar char="•"/>
            </a:pPr>
            <a:endParaRPr lang="es-ES_tradnl" altLang="es-EC" sz="2800" dirty="0" smtClean="0">
              <a:solidFill>
                <a:schemeClr val="bg1"/>
              </a:solidFill>
              <a:ea typeface="ＭＳ Ｐゴシック" pitchFamily="34" charset="-128"/>
            </a:endParaRPr>
          </a:p>
          <a:p>
            <a:pPr marL="914400" lvl="1" indent="-457200">
              <a:buFont typeface="Arial" panose="020B0604020202020204" pitchFamily="34" charset="0"/>
              <a:buChar char="•"/>
            </a:pPr>
            <a:r>
              <a:rPr lang="es-EC" sz="2800" dirty="0" smtClean="0">
                <a:solidFill>
                  <a:schemeClr val="bg1"/>
                </a:solidFill>
                <a:ea typeface="ＭＳ Ｐゴシック" pitchFamily="34" charset="-128"/>
              </a:rPr>
              <a:t>El cotejamiento del perfil </a:t>
            </a:r>
            <a:r>
              <a:rPr lang="es-EC" sz="2800" dirty="0">
                <a:solidFill>
                  <a:schemeClr val="bg1"/>
                </a:solidFill>
                <a:ea typeface="ＭＳ Ｐゴシック" pitchFamily="34" charset="-128"/>
              </a:rPr>
              <a:t>genético </a:t>
            </a:r>
            <a:r>
              <a:rPr lang="es-EC" sz="2800" dirty="0" smtClean="0">
                <a:solidFill>
                  <a:schemeClr val="bg1"/>
                </a:solidFill>
                <a:ea typeface="ＭＳ Ｐゴシック" pitchFamily="34" charset="-128"/>
              </a:rPr>
              <a:t>del </a:t>
            </a:r>
            <a:r>
              <a:rPr lang="es-EC" sz="2800" dirty="0">
                <a:solidFill>
                  <a:schemeClr val="bg1"/>
                </a:solidFill>
                <a:ea typeface="ＭＳ Ｐゴシック" pitchFamily="34" charset="-128"/>
              </a:rPr>
              <a:t>cadáver </a:t>
            </a:r>
            <a:r>
              <a:rPr lang="es-EC" sz="2800" dirty="0" smtClean="0">
                <a:solidFill>
                  <a:schemeClr val="bg1"/>
                </a:solidFill>
                <a:ea typeface="ＭＳ Ｐゴシック" pitchFamily="34" charset="-128"/>
              </a:rPr>
              <a:t>N.N. con el perfil genético de familiares que denunciaron la desaparición, a través de una base de datos de ADN</a:t>
            </a:r>
            <a:r>
              <a:rPr lang="es-EC" sz="2800" dirty="0">
                <a:solidFill>
                  <a:schemeClr val="bg1"/>
                </a:solidFill>
                <a:ea typeface="ＭＳ Ｐゴシック" pitchFamily="34" charset="-128"/>
              </a:rPr>
              <a:t>. </a:t>
            </a:r>
            <a:r>
              <a:rPr lang="es-ES_tradnl" altLang="es-EC" sz="2800" dirty="0">
                <a:solidFill>
                  <a:schemeClr val="bg1"/>
                </a:solidFill>
                <a:ea typeface="ＭＳ Ｐゴシック" pitchFamily="34" charset="-128"/>
              </a:rPr>
              <a:t>Es necesario que el banco de ADN se encuentre concentrado y bajo el control de una sola </a:t>
            </a:r>
            <a:r>
              <a:rPr lang="es-ES_tradnl" altLang="es-EC" sz="2800" dirty="0" smtClean="0">
                <a:solidFill>
                  <a:schemeClr val="bg1"/>
                </a:solidFill>
                <a:ea typeface="ＭＳ Ｐゴシック" pitchFamily="34" charset="-128"/>
              </a:rPr>
              <a:t>institución que es la Fiscalía General</a:t>
            </a:r>
            <a:r>
              <a:rPr lang="es-ES_tradnl" altLang="es-EC" sz="3200" dirty="0" smtClean="0">
                <a:solidFill>
                  <a:schemeClr val="bg1"/>
                </a:solidFill>
                <a:ea typeface="ＭＳ Ｐゴシック" pitchFamily="34" charset="-128"/>
              </a:rPr>
              <a:t>.</a:t>
            </a:r>
            <a:endParaRPr lang="es-EC" altLang="es-EC" sz="3200" dirty="0">
              <a:solidFill>
                <a:schemeClr val="bg1"/>
              </a:solidFill>
              <a:ea typeface="ＭＳ Ｐゴシック" pitchFamily="34" charset="-128"/>
            </a:endParaRPr>
          </a:p>
          <a:p>
            <a:pPr marL="914400" lvl="1" indent="-457200">
              <a:buFont typeface="Arial" panose="020B0604020202020204" pitchFamily="34" charset="0"/>
              <a:buChar char="•"/>
            </a:pPr>
            <a:endParaRPr lang="es-EC" sz="3200" dirty="0">
              <a:solidFill>
                <a:schemeClr val="bg1"/>
              </a:solidFill>
              <a:ea typeface="ＭＳ Ｐゴシック" pitchFamily="34" charset="-128"/>
            </a:endParaRPr>
          </a:p>
          <a:p>
            <a:pPr lvl="1"/>
            <a:endParaRPr lang="es-EC" sz="3200" dirty="0">
              <a:solidFill>
                <a:schemeClr val="bg1"/>
              </a:solidFill>
              <a:ea typeface="ＭＳ Ｐゴシック" pitchFamily="34" charset="-128"/>
            </a:endParaRPr>
          </a:p>
          <a:p>
            <a:pPr marL="914400" lvl="1" indent="-457200">
              <a:buFont typeface="Arial" panose="020B0604020202020204" pitchFamily="34" charset="0"/>
              <a:buChar char="•"/>
            </a:pPr>
            <a:endParaRPr lang="es-EC" sz="3200" dirty="0">
              <a:solidFill>
                <a:schemeClr val="bg1"/>
              </a:solidFill>
              <a:ea typeface="ＭＳ Ｐゴシック" pitchFamily="34" charset="-128"/>
            </a:endParaRPr>
          </a:p>
          <a:p>
            <a:pPr lvl="1" algn="just"/>
            <a:endParaRPr lang="es-ES_tradnl" altLang="es-EC" sz="3200" dirty="0">
              <a:solidFill>
                <a:schemeClr val="bg1"/>
              </a:solidFill>
              <a:ea typeface="ＭＳ Ｐゴシック" pitchFamily="34" charset="-128"/>
            </a:endParaRPr>
          </a:p>
          <a:p>
            <a:pPr marL="914400" lvl="1" indent="-457200" algn="just">
              <a:buFont typeface="Arial" panose="020B0604020202020204" pitchFamily="34" charset="0"/>
              <a:buChar char="•"/>
            </a:pPr>
            <a:endParaRPr lang="es-ES_tradnl" altLang="es-EC" sz="3200" dirty="0">
              <a:solidFill>
                <a:schemeClr val="bg1"/>
              </a:solidFill>
              <a:ea typeface="ＭＳ Ｐゴシック" pitchFamily="34" charset="-128"/>
            </a:endParaRPr>
          </a:p>
        </p:txBody>
      </p:sp>
    </p:spTree>
    <p:extLst>
      <p:ext uri="{BB962C8B-B14F-4D97-AF65-F5344CB8AC3E}">
        <p14:creationId xmlns:p14="http://schemas.microsoft.com/office/powerpoint/2010/main" val="6103912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14" y="908720"/>
            <a:ext cx="9138686"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0" y="0"/>
            <a:ext cx="9144000" cy="908720"/>
          </a:xfrm>
          <a:prstGeom prst="rect">
            <a:avLst/>
          </a:prstGeom>
          <a:solidFill>
            <a:srgbClr val="00206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179512" y="260648"/>
            <a:ext cx="3456384" cy="369332"/>
          </a:xfrm>
          <a:prstGeom prst="rect">
            <a:avLst/>
          </a:prstGeom>
          <a:noFill/>
        </p:spPr>
        <p:txBody>
          <a:bodyPr wrap="square" rtlCol="0">
            <a:spAutoFit/>
          </a:bodyPr>
          <a:lstStyle/>
          <a:p>
            <a:r>
              <a:rPr lang="es-EC" b="1" dirty="0" smtClean="0">
                <a:solidFill>
                  <a:schemeClr val="bg1"/>
                </a:solidFill>
              </a:rPr>
              <a:t>FISCALÍA GENERAL DEL ESTADO</a:t>
            </a:r>
            <a:endParaRPr lang="es-EC" b="1" dirty="0">
              <a:solidFill>
                <a:schemeClr val="bg1"/>
              </a:solidFill>
            </a:endParaRPr>
          </a:p>
        </p:txBody>
      </p:sp>
      <p:sp>
        <p:nvSpPr>
          <p:cNvPr id="9" name="8 Rectángulo"/>
          <p:cNvSpPr/>
          <p:nvPr/>
        </p:nvSpPr>
        <p:spPr>
          <a:xfrm>
            <a:off x="827584" y="1988840"/>
            <a:ext cx="7704856" cy="1569660"/>
          </a:xfrm>
          <a:prstGeom prst="rect">
            <a:avLst/>
          </a:prstGeom>
        </p:spPr>
        <p:txBody>
          <a:bodyPr wrap="square">
            <a:spAutoFit/>
          </a:bodyPr>
          <a:lstStyle/>
          <a:p>
            <a:pPr algn="ctr"/>
            <a:r>
              <a:rPr lang="es-EC" sz="3200" b="1" dirty="0" smtClean="0">
                <a:solidFill>
                  <a:schemeClr val="bg1"/>
                </a:solidFill>
              </a:rPr>
              <a:t/>
            </a:r>
            <a:br>
              <a:rPr lang="es-EC" sz="3200" b="1" dirty="0" smtClean="0">
                <a:solidFill>
                  <a:schemeClr val="bg1"/>
                </a:solidFill>
              </a:rPr>
            </a:br>
            <a:r>
              <a:rPr lang="es-EC" sz="3200" b="1" dirty="0" smtClean="0">
                <a:solidFill>
                  <a:schemeClr val="bg1"/>
                </a:solidFill>
              </a:rPr>
              <a:t/>
            </a:r>
            <a:br>
              <a:rPr lang="es-EC" sz="3200" b="1" dirty="0" smtClean="0">
                <a:solidFill>
                  <a:schemeClr val="bg1"/>
                </a:solidFill>
              </a:rPr>
            </a:br>
            <a:endParaRPr lang="es-EC" sz="3200" b="1" dirty="0">
              <a:solidFill>
                <a:schemeClr val="bg1"/>
              </a:solidFill>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2469" y="0"/>
            <a:ext cx="1853001" cy="92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179512" y="980728"/>
            <a:ext cx="8712968" cy="6494085"/>
          </a:xfrm>
          <a:prstGeom prst="rect">
            <a:avLst/>
          </a:prstGeom>
        </p:spPr>
        <p:txBody>
          <a:bodyPr wrap="square">
            <a:spAutoFit/>
          </a:bodyPr>
          <a:lstStyle/>
          <a:p>
            <a:r>
              <a:rPr lang="es-EC" sz="3200" b="1" dirty="0" smtClean="0">
                <a:solidFill>
                  <a:schemeClr val="bg1"/>
                </a:solidFill>
                <a:ea typeface="ＭＳ Ｐゴシック" pitchFamily="34" charset="-128"/>
              </a:rPr>
              <a:t>Las personas </a:t>
            </a:r>
            <a:r>
              <a:rPr lang="es-EC" sz="3200" b="1" dirty="0">
                <a:solidFill>
                  <a:schemeClr val="bg1"/>
                </a:solidFill>
                <a:ea typeface="ＭＳ Ｐゴシック" pitchFamily="34" charset="-128"/>
              </a:rPr>
              <a:t>reportadas como </a:t>
            </a:r>
            <a:r>
              <a:rPr lang="es-EC" sz="3200" b="1" dirty="0" smtClean="0">
                <a:solidFill>
                  <a:schemeClr val="bg1"/>
                </a:solidFill>
                <a:ea typeface="ＭＳ Ｐゴシック" pitchFamily="34" charset="-128"/>
              </a:rPr>
              <a:t>desaparecidas</a:t>
            </a:r>
            <a:r>
              <a:rPr lang="es-EC" sz="3200" dirty="0" smtClean="0">
                <a:solidFill>
                  <a:schemeClr val="bg1"/>
                </a:solidFill>
                <a:ea typeface="ＭＳ Ｐゴシック" pitchFamily="34" charset="-128"/>
              </a:rPr>
              <a:t>, </a:t>
            </a:r>
            <a:r>
              <a:rPr lang="es-EC" sz="3200" dirty="0">
                <a:solidFill>
                  <a:schemeClr val="bg1"/>
                </a:solidFill>
                <a:ea typeface="ＭＳ Ｐゴシック" pitchFamily="34" charset="-128"/>
              </a:rPr>
              <a:t>se </a:t>
            </a:r>
            <a:r>
              <a:rPr lang="es-EC" sz="3200" dirty="0" smtClean="0">
                <a:solidFill>
                  <a:schemeClr val="bg1"/>
                </a:solidFill>
                <a:ea typeface="ＭＳ Ｐゴシック" pitchFamily="34" charset="-128"/>
              </a:rPr>
              <a:t>clasifican en</a:t>
            </a:r>
            <a:r>
              <a:rPr lang="es-ES_tradnl" altLang="es-EC" sz="3200" dirty="0" smtClean="0">
                <a:solidFill>
                  <a:schemeClr val="bg1"/>
                </a:solidFill>
                <a:ea typeface="ＭＳ Ｐゴシック" pitchFamily="34" charset="-128"/>
              </a:rPr>
              <a:t>:</a:t>
            </a:r>
            <a:endParaRPr lang="es-ES_tradnl" altLang="es-EC" sz="3200" dirty="0">
              <a:solidFill>
                <a:schemeClr val="bg1"/>
              </a:solidFill>
              <a:ea typeface="ＭＳ Ｐゴシック" pitchFamily="34" charset="-128"/>
            </a:endParaRPr>
          </a:p>
          <a:p>
            <a:pPr marL="914400" lvl="1" indent="-457200" algn="just">
              <a:buFont typeface="Arial" panose="020B0604020202020204" pitchFamily="34" charset="0"/>
              <a:buChar char="•"/>
            </a:pPr>
            <a:r>
              <a:rPr lang="es-ES_tradnl" altLang="es-EC" sz="3200" dirty="0" smtClean="0">
                <a:solidFill>
                  <a:schemeClr val="bg1"/>
                </a:solidFill>
                <a:ea typeface="ＭＳ Ｐゴシック" pitchFamily="34" charset="-128"/>
              </a:rPr>
              <a:t>Desaparición accidental</a:t>
            </a:r>
            <a:r>
              <a:rPr lang="es-ES_tradnl" altLang="es-EC" sz="3200" dirty="0">
                <a:solidFill>
                  <a:schemeClr val="bg1"/>
                </a:solidFill>
                <a:ea typeface="ＭＳ Ｐゴシック" pitchFamily="34" charset="-128"/>
              </a:rPr>
              <a:t>:</a:t>
            </a:r>
          </a:p>
          <a:p>
            <a:pPr marL="1371600" lvl="2" indent="-457200">
              <a:buFont typeface="Arial" panose="020B0604020202020204" pitchFamily="34" charset="0"/>
              <a:buChar char="•"/>
            </a:pPr>
            <a:r>
              <a:rPr lang="es-ES_tradnl" altLang="es-EC" sz="3200" dirty="0">
                <a:solidFill>
                  <a:schemeClr val="bg1"/>
                </a:solidFill>
                <a:ea typeface="ＭＳ Ｐゴシック" pitchFamily="34" charset="-128"/>
              </a:rPr>
              <a:t>Problemas psiquiátricos, </a:t>
            </a:r>
            <a:r>
              <a:rPr lang="es-ES_tradnl" altLang="es-EC" sz="3200" dirty="0" smtClean="0">
                <a:solidFill>
                  <a:schemeClr val="bg1"/>
                </a:solidFill>
                <a:ea typeface="ＭＳ Ｐゴシック" pitchFamily="34" charset="-128"/>
              </a:rPr>
              <a:t>Alzheimer</a:t>
            </a:r>
            <a:r>
              <a:rPr lang="es-ES_tradnl" altLang="es-EC" sz="3200" dirty="0">
                <a:solidFill>
                  <a:schemeClr val="bg1"/>
                </a:solidFill>
                <a:ea typeface="ＭＳ Ｐゴシック" pitchFamily="34" charset="-128"/>
              </a:rPr>
              <a:t>, amnesia, demencia senil,  fármaco-dependencia</a:t>
            </a:r>
          </a:p>
          <a:p>
            <a:pPr marL="914400" lvl="1" indent="-457200" algn="just">
              <a:buFont typeface="Arial" panose="020B0604020202020204" pitchFamily="34" charset="0"/>
              <a:buChar char="•"/>
            </a:pPr>
            <a:r>
              <a:rPr lang="es-ES_tradnl" altLang="es-EC" sz="3200" dirty="0" smtClean="0">
                <a:solidFill>
                  <a:schemeClr val="bg1"/>
                </a:solidFill>
                <a:ea typeface="ＭＳ Ｐゴシック" pitchFamily="34" charset="-128"/>
              </a:rPr>
              <a:t>Desaparición por problemas </a:t>
            </a:r>
            <a:r>
              <a:rPr lang="es-ES_tradnl" altLang="es-EC" sz="3200" dirty="0">
                <a:solidFill>
                  <a:schemeClr val="bg1"/>
                </a:solidFill>
                <a:ea typeface="ＭＳ Ｐゴシック" pitchFamily="34" charset="-128"/>
              </a:rPr>
              <a:t>de criminalidad:</a:t>
            </a:r>
          </a:p>
          <a:p>
            <a:pPr marL="1371600" lvl="2" indent="-457200">
              <a:buFont typeface="Arial" panose="020B0604020202020204" pitchFamily="34" charset="0"/>
              <a:buChar char="•"/>
            </a:pPr>
            <a:r>
              <a:rPr lang="es-ES_tradnl" altLang="es-EC" sz="3200" dirty="0">
                <a:solidFill>
                  <a:schemeClr val="bg1"/>
                </a:solidFill>
                <a:ea typeface="ＭＳ Ｐゴシック" pitchFamily="34" charset="-128"/>
              </a:rPr>
              <a:t>Tráfico de personas, homicidio, secuestro, desaparición forzada de personas</a:t>
            </a:r>
            <a:endParaRPr lang="es-EC" sz="3200" dirty="0">
              <a:solidFill>
                <a:schemeClr val="bg1"/>
              </a:solidFill>
              <a:ea typeface="ＭＳ Ｐゴシック" pitchFamily="34" charset="-128"/>
            </a:endParaRPr>
          </a:p>
          <a:p>
            <a:pPr lvl="1"/>
            <a:endParaRPr lang="es-EC" sz="3200" dirty="0" smtClean="0">
              <a:solidFill>
                <a:schemeClr val="bg1"/>
              </a:solidFill>
              <a:ea typeface="ＭＳ Ｐゴシック" pitchFamily="34" charset="-128"/>
            </a:endParaRPr>
          </a:p>
          <a:p>
            <a:pPr marL="914400" lvl="1" indent="-457200">
              <a:buFont typeface="Arial" panose="020B0604020202020204" pitchFamily="34" charset="0"/>
              <a:buChar char="•"/>
            </a:pPr>
            <a:endParaRPr lang="es-EC" sz="3200" dirty="0">
              <a:solidFill>
                <a:schemeClr val="bg1"/>
              </a:solidFill>
              <a:ea typeface="ＭＳ Ｐゴシック" pitchFamily="34" charset="-128"/>
            </a:endParaRPr>
          </a:p>
          <a:p>
            <a:pPr lvl="1" algn="just"/>
            <a:endParaRPr lang="es-ES_tradnl" altLang="es-EC" sz="3200" dirty="0" smtClean="0">
              <a:solidFill>
                <a:schemeClr val="bg1"/>
              </a:solidFill>
              <a:ea typeface="ＭＳ Ｐゴシック" pitchFamily="34" charset="-128"/>
            </a:endParaRPr>
          </a:p>
          <a:p>
            <a:pPr marL="914400" lvl="1" indent="-457200" algn="just">
              <a:buFont typeface="Arial" panose="020B0604020202020204" pitchFamily="34" charset="0"/>
              <a:buChar char="•"/>
            </a:pPr>
            <a:endParaRPr lang="es-ES_tradnl" altLang="es-EC" sz="3200" dirty="0">
              <a:solidFill>
                <a:schemeClr val="bg1"/>
              </a:solidFill>
              <a:ea typeface="ＭＳ Ｐゴシック" pitchFamily="34" charset="-128"/>
            </a:endParaRPr>
          </a:p>
        </p:txBody>
      </p:sp>
    </p:spTree>
    <p:extLst>
      <p:ext uri="{BB962C8B-B14F-4D97-AF65-F5344CB8AC3E}">
        <p14:creationId xmlns:p14="http://schemas.microsoft.com/office/powerpoint/2010/main" val="22798224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14" y="908720"/>
            <a:ext cx="9138686"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0" y="0"/>
            <a:ext cx="9144000" cy="908720"/>
          </a:xfrm>
          <a:prstGeom prst="rect">
            <a:avLst/>
          </a:prstGeom>
          <a:solidFill>
            <a:srgbClr val="00206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179512" y="260648"/>
            <a:ext cx="3456384" cy="369332"/>
          </a:xfrm>
          <a:prstGeom prst="rect">
            <a:avLst/>
          </a:prstGeom>
          <a:noFill/>
        </p:spPr>
        <p:txBody>
          <a:bodyPr wrap="square" rtlCol="0">
            <a:spAutoFit/>
          </a:bodyPr>
          <a:lstStyle/>
          <a:p>
            <a:r>
              <a:rPr lang="es-EC" b="1" dirty="0" smtClean="0">
                <a:solidFill>
                  <a:schemeClr val="bg1"/>
                </a:solidFill>
              </a:rPr>
              <a:t>FISCALÍA GENERAL DEL ESTADO</a:t>
            </a:r>
            <a:endParaRPr lang="es-EC" b="1" dirty="0">
              <a:solidFill>
                <a:schemeClr val="bg1"/>
              </a:solidFill>
            </a:endParaRPr>
          </a:p>
        </p:txBody>
      </p:sp>
      <p:sp>
        <p:nvSpPr>
          <p:cNvPr id="9" name="8 Rectángulo"/>
          <p:cNvSpPr/>
          <p:nvPr/>
        </p:nvSpPr>
        <p:spPr>
          <a:xfrm>
            <a:off x="827584" y="1988840"/>
            <a:ext cx="7704856" cy="1569660"/>
          </a:xfrm>
          <a:prstGeom prst="rect">
            <a:avLst/>
          </a:prstGeom>
        </p:spPr>
        <p:txBody>
          <a:bodyPr wrap="square">
            <a:spAutoFit/>
          </a:bodyPr>
          <a:lstStyle/>
          <a:p>
            <a:pPr algn="ctr"/>
            <a:r>
              <a:rPr lang="es-EC" sz="3200" b="1" dirty="0" smtClean="0">
                <a:solidFill>
                  <a:schemeClr val="bg1"/>
                </a:solidFill>
              </a:rPr>
              <a:t/>
            </a:r>
            <a:br>
              <a:rPr lang="es-EC" sz="3200" b="1" dirty="0" smtClean="0">
                <a:solidFill>
                  <a:schemeClr val="bg1"/>
                </a:solidFill>
              </a:rPr>
            </a:br>
            <a:r>
              <a:rPr lang="es-EC" sz="3200" b="1" dirty="0" smtClean="0">
                <a:solidFill>
                  <a:schemeClr val="bg1"/>
                </a:solidFill>
              </a:rPr>
              <a:t/>
            </a:r>
            <a:br>
              <a:rPr lang="es-EC" sz="3200" b="1" dirty="0" smtClean="0">
                <a:solidFill>
                  <a:schemeClr val="bg1"/>
                </a:solidFill>
              </a:rPr>
            </a:br>
            <a:endParaRPr lang="es-EC" sz="3200" b="1" dirty="0">
              <a:solidFill>
                <a:schemeClr val="bg1"/>
              </a:solidFill>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2469" y="0"/>
            <a:ext cx="1853001" cy="92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179512" y="980728"/>
            <a:ext cx="8712968" cy="6001643"/>
          </a:xfrm>
          <a:prstGeom prst="rect">
            <a:avLst/>
          </a:prstGeom>
        </p:spPr>
        <p:txBody>
          <a:bodyPr wrap="square">
            <a:spAutoFit/>
          </a:bodyPr>
          <a:lstStyle/>
          <a:p>
            <a:pPr algn="just">
              <a:defRPr/>
            </a:pPr>
            <a:r>
              <a:rPr lang="es-ES_tradnl" sz="3200" dirty="0" smtClean="0">
                <a:solidFill>
                  <a:schemeClr val="bg1"/>
                </a:solidFill>
              </a:rPr>
              <a:t>El diseño y aplicación del </a:t>
            </a:r>
            <a:r>
              <a:rPr lang="es-ES_tradnl" sz="3200" b="1" dirty="0">
                <a:solidFill>
                  <a:schemeClr val="bg1"/>
                </a:solidFill>
              </a:rPr>
              <a:t>Sistema de Alerta Temprana de </a:t>
            </a:r>
            <a:r>
              <a:rPr lang="es-ES_tradnl" sz="3200" b="1" dirty="0" smtClean="0">
                <a:solidFill>
                  <a:schemeClr val="bg1"/>
                </a:solidFill>
              </a:rPr>
              <a:t>Desaparecidos </a:t>
            </a:r>
            <a:r>
              <a:rPr lang="es-ES_tradnl" sz="3200" b="1" dirty="0">
                <a:solidFill>
                  <a:schemeClr val="bg1"/>
                </a:solidFill>
              </a:rPr>
              <a:t>(SATD</a:t>
            </a:r>
            <a:r>
              <a:rPr lang="es-ES_tradnl" sz="3200" dirty="0" smtClean="0">
                <a:solidFill>
                  <a:schemeClr val="bg1"/>
                </a:solidFill>
              </a:rPr>
              <a:t>) es un instrumento que permite enfrentar la problemática y consiste en: </a:t>
            </a:r>
          </a:p>
          <a:p>
            <a:pPr marL="457200" indent="-457200" algn="just">
              <a:buFont typeface="Arial" panose="020B0604020202020204" pitchFamily="34" charset="0"/>
              <a:buChar char="•"/>
              <a:defRPr/>
            </a:pPr>
            <a:r>
              <a:rPr lang="es-ES_tradnl" sz="3200" dirty="0" smtClean="0">
                <a:solidFill>
                  <a:schemeClr val="bg1"/>
                </a:solidFill>
              </a:rPr>
              <a:t>La implementación de la Base </a:t>
            </a:r>
            <a:r>
              <a:rPr lang="es-ES_tradnl" sz="3200" dirty="0">
                <a:solidFill>
                  <a:schemeClr val="bg1"/>
                </a:solidFill>
              </a:rPr>
              <a:t>de datos controlada por la </a:t>
            </a:r>
            <a:r>
              <a:rPr lang="es-ES_tradnl" sz="3200" dirty="0" smtClean="0">
                <a:solidFill>
                  <a:schemeClr val="bg1"/>
                </a:solidFill>
              </a:rPr>
              <a:t>FGE, </a:t>
            </a:r>
            <a:r>
              <a:rPr lang="es-ES_tradnl" sz="3200" dirty="0">
                <a:solidFill>
                  <a:schemeClr val="bg1"/>
                </a:solidFill>
              </a:rPr>
              <a:t>a través de su Unidad de Personas Desaparecidas (UPD</a:t>
            </a:r>
            <a:r>
              <a:rPr lang="es-ES_tradnl" sz="3200" dirty="0" smtClean="0">
                <a:solidFill>
                  <a:schemeClr val="bg1"/>
                </a:solidFill>
              </a:rPr>
              <a:t>).</a:t>
            </a:r>
          </a:p>
          <a:p>
            <a:pPr marL="457200" indent="-457200" algn="just">
              <a:buFont typeface="Arial" panose="020B0604020202020204" pitchFamily="34" charset="0"/>
              <a:buChar char="•"/>
              <a:defRPr/>
            </a:pPr>
            <a:r>
              <a:rPr lang="es-ES_tradnl" sz="3200" dirty="0" smtClean="0">
                <a:solidFill>
                  <a:schemeClr val="bg1"/>
                </a:solidFill>
              </a:rPr>
              <a:t>Emisión de </a:t>
            </a:r>
            <a:r>
              <a:rPr lang="es-ES_tradnl" sz="3200" dirty="0">
                <a:solidFill>
                  <a:schemeClr val="bg1"/>
                </a:solidFill>
              </a:rPr>
              <a:t>señales de apoyo y búsqueda de manera </a:t>
            </a:r>
            <a:r>
              <a:rPr lang="es-ES_tradnl" sz="3200" dirty="0" smtClean="0">
                <a:solidFill>
                  <a:schemeClr val="bg1"/>
                </a:solidFill>
              </a:rPr>
              <a:t>inmediata a </a:t>
            </a:r>
            <a:r>
              <a:rPr lang="es-ES_tradnl" sz="3200" dirty="0">
                <a:solidFill>
                  <a:schemeClr val="bg1"/>
                </a:solidFill>
              </a:rPr>
              <a:t>partir </a:t>
            </a:r>
            <a:r>
              <a:rPr lang="es-ES_tradnl" sz="3200" dirty="0" smtClean="0">
                <a:solidFill>
                  <a:schemeClr val="bg1"/>
                </a:solidFill>
              </a:rPr>
              <a:t>del reporte de la </a:t>
            </a:r>
            <a:r>
              <a:rPr lang="es-ES_tradnl" sz="3200" dirty="0">
                <a:solidFill>
                  <a:schemeClr val="bg1"/>
                </a:solidFill>
              </a:rPr>
              <a:t>desaparición, </a:t>
            </a:r>
            <a:r>
              <a:rPr lang="es-ES_tradnl" sz="3200" dirty="0" smtClean="0">
                <a:solidFill>
                  <a:schemeClr val="bg1"/>
                </a:solidFill>
              </a:rPr>
              <a:t>realizando coordinaciones </a:t>
            </a:r>
            <a:r>
              <a:rPr lang="es-ES_tradnl" sz="3200" dirty="0">
                <a:solidFill>
                  <a:schemeClr val="bg1"/>
                </a:solidFill>
              </a:rPr>
              <a:t>necesarias con las instituciones y personas clave. </a:t>
            </a:r>
            <a:endParaRPr lang="es-EC" sz="3200" dirty="0">
              <a:solidFill>
                <a:schemeClr val="bg1"/>
              </a:solidFill>
            </a:endParaRPr>
          </a:p>
          <a:p>
            <a:pPr algn="just">
              <a:defRPr/>
            </a:pPr>
            <a:endParaRPr lang="es-EC" sz="3200" dirty="0">
              <a:solidFill>
                <a:schemeClr val="bg1"/>
              </a:solidFill>
            </a:endParaRPr>
          </a:p>
        </p:txBody>
      </p:sp>
    </p:spTree>
    <p:extLst>
      <p:ext uri="{BB962C8B-B14F-4D97-AF65-F5344CB8AC3E}">
        <p14:creationId xmlns:p14="http://schemas.microsoft.com/office/powerpoint/2010/main" val="6103912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14" y="908720"/>
            <a:ext cx="9138686"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0" y="0"/>
            <a:ext cx="9144000" cy="908720"/>
          </a:xfrm>
          <a:prstGeom prst="rect">
            <a:avLst/>
          </a:prstGeom>
          <a:solidFill>
            <a:srgbClr val="00206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179512" y="260648"/>
            <a:ext cx="3456384" cy="369332"/>
          </a:xfrm>
          <a:prstGeom prst="rect">
            <a:avLst/>
          </a:prstGeom>
          <a:noFill/>
        </p:spPr>
        <p:txBody>
          <a:bodyPr wrap="square" rtlCol="0">
            <a:spAutoFit/>
          </a:bodyPr>
          <a:lstStyle/>
          <a:p>
            <a:r>
              <a:rPr lang="es-EC" b="1" dirty="0" smtClean="0">
                <a:solidFill>
                  <a:schemeClr val="bg1"/>
                </a:solidFill>
              </a:rPr>
              <a:t>FISCALÍA GENERAL DEL ESTADO</a:t>
            </a:r>
            <a:endParaRPr lang="es-EC" b="1" dirty="0">
              <a:solidFill>
                <a:schemeClr val="bg1"/>
              </a:solidFill>
            </a:endParaRPr>
          </a:p>
        </p:txBody>
      </p:sp>
      <p:sp>
        <p:nvSpPr>
          <p:cNvPr id="9" name="8 Rectángulo"/>
          <p:cNvSpPr/>
          <p:nvPr/>
        </p:nvSpPr>
        <p:spPr>
          <a:xfrm>
            <a:off x="827584" y="1988840"/>
            <a:ext cx="7704856" cy="1569660"/>
          </a:xfrm>
          <a:prstGeom prst="rect">
            <a:avLst/>
          </a:prstGeom>
        </p:spPr>
        <p:txBody>
          <a:bodyPr wrap="square">
            <a:spAutoFit/>
          </a:bodyPr>
          <a:lstStyle/>
          <a:p>
            <a:pPr algn="ctr"/>
            <a:r>
              <a:rPr lang="es-EC" sz="3200" b="1" dirty="0" smtClean="0">
                <a:solidFill>
                  <a:schemeClr val="bg1"/>
                </a:solidFill>
              </a:rPr>
              <a:t/>
            </a:r>
            <a:br>
              <a:rPr lang="es-EC" sz="3200" b="1" dirty="0" smtClean="0">
                <a:solidFill>
                  <a:schemeClr val="bg1"/>
                </a:solidFill>
              </a:rPr>
            </a:br>
            <a:r>
              <a:rPr lang="es-EC" sz="3200" b="1" dirty="0" smtClean="0">
                <a:solidFill>
                  <a:schemeClr val="bg1"/>
                </a:solidFill>
              </a:rPr>
              <a:t/>
            </a:r>
            <a:br>
              <a:rPr lang="es-EC" sz="3200" b="1" dirty="0" smtClean="0">
                <a:solidFill>
                  <a:schemeClr val="bg1"/>
                </a:solidFill>
              </a:rPr>
            </a:br>
            <a:endParaRPr lang="es-EC" sz="3200" b="1" dirty="0">
              <a:solidFill>
                <a:schemeClr val="bg1"/>
              </a:solidFill>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2469" y="0"/>
            <a:ext cx="1853001" cy="92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179512" y="980728"/>
            <a:ext cx="8712968" cy="6986528"/>
          </a:xfrm>
          <a:prstGeom prst="rect">
            <a:avLst/>
          </a:prstGeom>
        </p:spPr>
        <p:txBody>
          <a:bodyPr wrap="square">
            <a:spAutoFit/>
          </a:bodyPr>
          <a:lstStyle/>
          <a:p>
            <a:pPr>
              <a:defRPr/>
            </a:pPr>
            <a:endParaRPr lang="es-ES_tradnl" altLang="es-EC" sz="3200" dirty="0" smtClean="0">
              <a:solidFill>
                <a:schemeClr val="bg1"/>
              </a:solidFill>
            </a:endParaRPr>
          </a:p>
          <a:p>
            <a:pPr marL="457200" indent="-457200">
              <a:buFont typeface="Arial" panose="020B0604020202020204" pitchFamily="34" charset="0"/>
              <a:buChar char="•"/>
              <a:defRPr/>
            </a:pPr>
            <a:r>
              <a:rPr lang="es-ES_tradnl" altLang="es-EC" sz="3200" dirty="0" smtClean="0">
                <a:solidFill>
                  <a:schemeClr val="bg1"/>
                </a:solidFill>
              </a:rPr>
              <a:t>Adicionalmente, los funcionarios </a:t>
            </a:r>
            <a:r>
              <a:rPr lang="es-ES_tradnl" altLang="es-EC" sz="3200" dirty="0">
                <a:solidFill>
                  <a:schemeClr val="bg1"/>
                </a:solidFill>
              </a:rPr>
              <a:t>de la Fiscalía General del Estado receptarán la noticia de desaparición de manera inmediata y </a:t>
            </a:r>
            <a:r>
              <a:rPr lang="es-ES_tradnl" altLang="es-EC" sz="3200" dirty="0" smtClean="0">
                <a:solidFill>
                  <a:schemeClr val="bg1"/>
                </a:solidFill>
              </a:rPr>
              <a:t>esta </a:t>
            </a:r>
            <a:r>
              <a:rPr lang="es-ES_tradnl" altLang="es-EC" sz="3200" dirty="0">
                <a:solidFill>
                  <a:schemeClr val="bg1"/>
                </a:solidFill>
              </a:rPr>
              <a:t>será automáticamente ingresada al Sistema de Alerta Temprana de </a:t>
            </a:r>
            <a:r>
              <a:rPr lang="es-ES_tradnl" altLang="es-EC" sz="3200" dirty="0" smtClean="0">
                <a:solidFill>
                  <a:schemeClr val="bg1"/>
                </a:solidFill>
              </a:rPr>
              <a:t>Desaparecidos </a:t>
            </a:r>
            <a:r>
              <a:rPr lang="es-ES_tradnl" altLang="es-EC" sz="3200" dirty="0">
                <a:solidFill>
                  <a:schemeClr val="bg1"/>
                </a:solidFill>
              </a:rPr>
              <a:t>(SATD</a:t>
            </a:r>
            <a:r>
              <a:rPr lang="es-ES_tradnl" altLang="es-EC" sz="3200" dirty="0" smtClean="0">
                <a:solidFill>
                  <a:schemeClr val="bg1"/>
                </a:solidFill>
              </a:rPr>
              <a:t>).</a:t>
            </a:r>
          </a:p>
          <a:p>
            <a:pPr marL="457200" indent="-457200">
              <a:buFont typeface="Arial" panose="020B0604020202020204" pitchFamily="34" charset="0"/>
              <a:buChar char="•"/>
              <a:defRPr/>
            </a:pPr>
            <a:r>
              <a:rPr lang="es-ES_tradnl" altLang="es-EC" sz="3200" dirty="0">
                <a:solidFill>
                  <a:schemeClr val="bg1"/>
                </a:solidFill>
                <a:ea typeface="ＭＳ Ｐゴシック" pitchFamily="34" charset="-128"/>
              </a:rPr>
              <a:t>El ingreso de un nuevo caso al SATD implica que los participantes de la Red tendrán acceso a esa información y </a:t>
            </a:r>
            <a:r>
              <a:rPr lang="es-ES_tradnl" altLang="es-EC" sz="3200" dirty="0" smtClean="0">
                <a:solidFill>
                  <a:schemeClr val="bg1"/>
                </a:solidFill>
                <a:ea typeface="ＭＳ Ｐゴシック" pitchFamily="34" charset="-128"/>
              </a:rPr>
              <a:t>llevarán </a:t>
            </a:r>
            <a:r>
              <a:rPr lang="es-ES_tradnl" altLang="es-EC" sz="3200" dirty="0">
                <a:solidFill>
                  <a:schemeClr val="bg1"/>
                </a:solidFill>
                <a:ea typeface="ＭＳ Ｐゴシック" pitchFamily="34" charset="-128"/>
              </a:rPr>
              <a:t>a cabo las acciones pertinentes dentro de su ámbito de acción. </a:t>
            </a:r>
            <a:endParaRPr lang="es-EC" altLang="es-EC" sz="3200" dirty="0">
              <a:solidFill>
                <a:schemeClr val="bg1"/>
              </a:solidFill>
              <a:ea typeface="ＭＳ Ｐゴシック" pitchFamily="34" charset="-128"/>
            </a:endParaRPr>
          </a:p>
          <a:p>
            <a:pPr marL="457200" indent="-457200">
              <a:buFont typeface="Arial" panose="020B0604020202020204" pitchFamily="34" charset="0"/>
              <a:buChar char="•"/>
              <a:defRPr/>
            </a:pPr>
            <a:endParaRPr lang="es-ES_tradnl" sz="3200" dirty="0">
              <a:solidFill>
                <a:schemeClr val="bg1"/>
              </a:solidFill>
            </a:endParaRPr>
          </a:p>
          <a:p>
            <a:pPr marL="914400" lvl="1" indent="-457200">
              <a:buFont typeface="Arial" panose="020B0604020202020204" pitchFamily="34" charset="0"/>
              <a:buChar char="•"/>
              <a:defRPr/>
            </a:pPr>
            <a:endParaRPr lang="es-ES_tradnl" sz="3200" dirty="0">
              <a:solidFill>
                <a:schemeClr val="bg1"/>
              </a:solidFill>
            </a:endParaRPr>
          </a:p>
          <a:p>
            <a:pPr marL="914400" lvl="1" indent="-457200">
              <a:buFont typeface="Arial" panose="020B0604020202020204" pitchFamily="34" charset="0"/>
              <a:buChar char="•"/>
              <a:defRPr/>
            </a:pPr>
            <a:endParaRPr lang="es-EC" sz="3200" dirty="0">
              <a:solidFill>
                <a:schemeClr val="bg1"/>
              </a:solidFill>
            </a:endParaRPr>
          </a:p>
          <a:p>
            <a:pPr algn="just">
              <a:defRPr/>
            </a:pPr>
            <a:endParaRPr lang="es-EC" sz="3200" dirty="0">
              <a:solidFill>
                <a:schemeClr val="bg1"/>
              </a:solidFill>
            </a:endParaRPr>
          </a:p>
        </p:txBody>
      </p:sp>
    </p:spTree>
    <p:extLst>
      <p:ext uri="{BB962C8B-B14F-4D97-AF65-F5344CB8AC3E}">
        <p14:creationId xmlns:p14="http://schemas.microsoft.com/office/powerpoint/2010/main" val="26589824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14" y="908720"/>
            <a:ext cx="9138686"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0" y="0"/>
            <a:ext cx="9144000" cy="908720"/>
          </a:xfrm>
          <a:prstGeom prst="rect">
            <a:avLst/>
          </a:prstGeom>
          <a:solidFill>
            <a:srgbClr val="00206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179512" y="260648"/>
            <a:ext cx="3456384" cy="369332"/>
          </a:xfrm>
          <a:prstGeom prst="rect">
            <a:avLst/>
          </a:prstGeom>
          <a:noFill/>
        </p:spPr>
        <p:txBody>
          <a:bodyPr wrap="square" rtlCol="0">
            <a:spAutoFit/>
          </a:bodyPr>
          <a:lstStyle/>
          <a:p>
            <a:r>
              <a:rPr lang="es-EC" b="1" dirty="0" smtClean="0">
                <a:solidFill>
                  <a:schemeClr val="bg1"/>
                </a:solidFill>
              </a:rPr>
              <a:t>FISCALÍA GENERAL DEL ESTADO</a:t>
            </a:r>
            <a:endParaRPr lang="es-EC" b="1" dirty="0">
              <a:solidFill>
                <a:schemeClr val="bg1"/>
              </a:solidFill>
            </a:endParaRPr>
          </a:p>
        </p:txBody>
      </p:sp>
      <p:sp>
        <p:nvSpPr>
          <p:cNvPr id="9" name="8 Rectángulo"/>
          <p:cNvSpPr/>
          <p:nvPr/>
        </p:nvSpPr>
        <p:spPr>
          <a:xfrm>
            <a:off x="827584" y="1988840"/>
            <a:ext cx="7704856" cy="1569660"/>
          </a:xfrm>
          <a:prstGeom prst="rect">
            <a:avLst/>
          </a:prstGeom>
        </p:spPr>
        <p:txBody>
          <a:bodyPr wrap="square">
            <a:spAutoFit/>
          </a:bodyPr>
          <a:lstStyle/>
          <a:p>
            <a:pPr algn="ctr"/>
            <a:r>
              <a:rPr lang="es-EC" sz="3200" b="1" dirty="0" smtClean="0">
                <a:solidFill>
                  <a:schemeClr val="bg1"/>
                </a:solidFill>
              </a:rPr>
              <a:t/>
            </a:r>
            <a:br>
              <a:rPr lang="es-EC" sz="3200" b="1" dirty="0" smtClean="0">
                <a:solidFill>
                  <a:schemeClr val="bg1"/>
                </a:solidFill>
              </a:rPr>
            </a:br>
            <a:r>
              <a:rPr lang="es-EC" sz="3200" b="1" dirty="0" smtClean="0">
                <a:solidFill>
                  <a:schemeClr val="bg1"/>
                </a:solidFill>
              </a:rPr>
              <a:t/>
            </a:r>
            <a:br>
              <a:rPr lang="es-EC" sz="3200" b="1" dirty="0" smtClean="0">
                <a:solidFill>
                  <a:schemeClr val="bg1"/>
                </a:solidFill>
              </a:rPr>
            </a:br>
            <a:endParaRPr lang="es-EC" sz="3200" b="1" dirty="0">
              <a:solidFill>
                <a:schemeClr val="bg1"/>
              </a:solidFill>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2469" y="0"/>
            <a:ext cx="1853001" cy="92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179512" y="980728"/>
            <a:ext cx="8712968" cy="6986528"/>
          </a:xfrm>
          <a:prstGeom prst="rect">
            <a:avLst/>
          </a:prstGeom>
        </p:spPr>
        <p:txBody>
          <a:bodyPr wrap="square">
            <a:spAutoFit/>
          </a:bodyPr>
          <a:lstStyle/>
          <a:p>
            <a:pPr algn="just">
              <a:defRPr/>
            </a:pPr>
            <a:r>
              <a:rPr lang="es-ES_tradnl" sz="3200" dirty="0" smtClean="0">
                <a:solidFill>
                  <a:schemeClr val="bg1"/>
                </a:solidFill>
              </a:rPr>
              <a:t>El Sistema </a:t>
            </a:r>
            <a:r>
              <a:rPr lang="es-ES_tradnl" sz="3200" dirty="0">
                <a:solidFill>
                  <a:schemeClr val="bg1"/>
                </a:solidFill>
              </a:rPr>
              <a:t>de Alerta Temprana de </a:t>
            </a:r>
            <a:r>
              <a:rPr lang="es-ES_tradnl" sz="3200" dirty="0" smtClean="0">
                <a:solidFill>
                  <a:schemeClr val="bg1"/>
                </a:solidFill>
              </a:rPr>
              <a:t>Desaparecidos </a:t>
            </a:r>
            <a:r>
              <a:rPr lang="es-ES_tradnl" sz="3200" dirty="0">
                <a:solidFill>
                  <a:schemeClr val="bg1"/>
                </a:solidFill>
              </a:rPr>
              <a:t>(</a:t>
            </a:r>
            <a:r>
              <a:rPr lang="es-ES_tradnl" sz="3200" dirty="0" smtClean="0">
                <a:solidFill>
                  <a:schemeClr val="bg1"/>
                </a:solidFill>
              </a:rPr>
              <a:t>SATD) recibirá </a:t>
            </a:r>
            <a:r>
              <a:rPr lang="es-ES_tradnl" sz="3200" dirty="0">
                <a:solidFill>
                  <a:schemeClr val="bg1"/>
                </a:solidFill>
              </a:rPr>
              <a:t>información sobre la presencia de personas sin identidad (vivas o muertas) que ingresen a cualquier </a:t>
            </a:r>
            <a:r>
              <a:rPr lang="es-ES_tradnl" sz="3200" dirty="0" smtClean="0">
                <a:solidFill>
                  <a:schemeClr val="bg1"/>
                </a:solidFill>
              </a:rPr>
              <a:t>establecimiento público o privado, que integran la Red del SATD, que comprende servicios de salud y acogida y medicina legal: </a:t>
            </a:r>
          </a:p>
          <a:p>
            <a:pPr marL="914400" lvl="1" indent="-457200">
              <a:buFont typeface="Arial" panose="020B0604020202020204" pitchFamily="34" charset="0"/>
              <a:buChar char="•"/>
              <a:defRPr/>
            </a:pPr>
            <a:r>
              <a:rPr lang="es-ES_tradnl" sz="3200" dirty="0" smtClean="0">
                <a:solidFill>
                  <a:schemeClr val="bg1"/>
                </a:solidFill>
              </a:rPr>
              <a:t>Departamentos médicos legales</a:t>
            </a:r>
          </a:p>
          <a:p>
            <a:pPr marL="914400" lvl="1" indent="-457200">
              <a:buFont typeface="Arial" panose="020B0604020202020204" pitchFamily="34" charset="0"/>
              <a:buChar char="•"/>
              <a:defRPr/>
            </a:pPr>
            <a:r>
              <a:rPr lang="es-ES_tradnl" sz="3200" dirty="0" smtClean="0">
                <a:solidFill>
                  <a:schemeClr val="bg1"/>
                </a:solidFill>
              </a:rPr>
              <a:t>Casas de salud </a:t>
            </a:r>
          </a:p>
          <a:p>
            <a:pPr marL="914400" lvl="1" indent="-457200">
              <a:buFont typeface="Arial" panose="020B0604020202020204" pitchFamily="34" charset="0"/>
              <a:buChar char="•"/>
              <a:defRPr/>
            </a:pPr>
            <a:r>
              <a:rPr lang="es-ES_tradnl" sz="3200" dirty="0" smtClean="0">
                <a:solidFill>
                  <a:schemeClr val="bg1"/>
                </a:solidFill>
              </a:rPr>
              <a:t>911, UPC</a:t>
            </a:r>
          </a:p>
          <a:p>
            <a:pPr marL="914400" lvl="1" indent="-457200">
              <a:buFont typeface="Arial" panose="020B0604020202020204" pitchFamily="34" charset="0"/>
              <a:buChar char="•"/>
              <a:defRPr/>
            </a:pPr>
            <a:r>
              <a:rPr lang="es-ES_tradnl" sz="3200" dirty="0" smtClean="0">
                <a:solidFill>
                  <a:schemeClr val="bg1"/>
                </a:solidFill>
              </a:rPr>
              <a:t>Albergues, otros</a:t>
            </a:r>
          </a:p>
          <a:p>
            <a:pPr marL="914400" lvl="1" indent="-457200">
              <a:buFont typeface="Arial" panose="020B0604020202020204" pitchFamily="34" charset="0"/>
              <a:buChar char="•"/>
              <a:defRPr/>
            </a:pPr>
            <a:endParaRPr lang="es-ES_tradnl" sz="3200" dirty="0" smtClean="0">
              <a:solidFill>
                <a:schemeClr val="bg1"/>
              </a:solidFill>
            </a:endParaRPr>
          </a:p>
          <a:p>
            <a:pPr marL="914400" lvl="1" indent="-457200">
              <a:buFont typeface="Arial" panose="020B0604020202020204" pitchFamily="34" charset="0"/>
              <a:buChar char="•"/>
              <a:defRPr/>
            </a:pPr>
            <a:endParaRPr lang="es-EC" sz="3200" dirty="0">
              <a:solidFill>
                <a:schemeClr val="bg1"/>
              </a:solidFill>
            </a:endParaRPr>
          </a:p>
          <a:p>
            <a:pPr algn="just">
              <a:defRPr/>
            </a:pPr>
            <a:endParaRPr lang="es-EC" sz="3200" dirty="0">
              <a:solidFill>
                <a:schemeClr val="bg1"/>
              </a:solidFill>
            </a:endParaRPr>
          </a:p>
        </p:txBody>
      </p:sp>
    </p:spTree>
    <p:extLst>
      <p:ext uri="{BB962C8B-B14F-4D97-AF65-F5344CB8AC3E}">
        <p14:creationId xmlns:p14="http://schemas.microsoft.com/office/powerpoint/2010/main" val="4017719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14" y="908720"/>
            <a:ext cx="9138686"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0" y="0"/>
            <a:ext cx="9144000" cy="908720"/>
          </a:xfrm>
          <a:prstGeom prst="rect">
            <a:avLst/>
          </a:prstGeom>
          <a:solidFill>
            <a:srgbClr val="00206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179512" y="260648"/>
            <a:ext cx="3456384" cy="369332"/>
          </a:xfrm>
          <a:prstGeom prst="rect">
            <a:avLst/>
          </a:prstGeom>
          <a:noFill/>
        </p:spPr>
        <p:txBody>
          <a:bodyPr wrap="square" rtlCol="0">
            <a:spAutoFit/>
          </a:bodyPr>
          <a:lstStyle/>
          <a:p>
            <a:r>
              <a:rPr lang="es-EC" b="1" dirty="0" smtClean="0">
                <a:solidFill>
                  <a:schemeClr val="bg1"/>
                </a:solidFill>
              </a:rPr>
              <a:t>FISCALÍA GENERAL DEL ESTADO</a:t>
            </a:r>
            <a:endParaRPr lang="es-EC" b="1" dirty="0">
              <a:solidFill>
                <a:schemeClr val="bg1"/>
              </a:solidFill>
            </a:endParaRPr>
          </a:p>
        </p:txBody>
      </p:sp>
      <p:sp>
        <p:nvSpPr>
          <p:cNvPr id="9" name="8 Rectángulo"/>
          <p:cNvSpPr/>
          <p:nvPr/>
        </p:nvSpPr>
        <p:spPr>
          <a:xfrm>
            <a:off x="827584" y="1988840"/>
            <a:ext cx="7704856" cy="1569660"/>
          </a:xfrm>
          <a:prstGeom prst="rect">
            <a:avLst/>
          </a:prstGeom>
        </p:spPr>
        <p:txBody>
          <a:bodyPr wrap="square">
            <a:spAutoFit/>
          </a:bodyPr>
          <a:lstStyle/>
          <a:p>
            <a:pPr algn="ctr"/>
            <a:r>
              <a:rPr lang="es-EC" sz="3200" b="1" dirty="0" smtClean="0">
                <a:solidFill>
                  <a:schemeClr val="bg1"/>
                </a:solidFill>
              </a:rPr>
              <a:t/>
            </a:r>
            <a:br>
              <a:rPr lang="es-EC" sz="3200" b="1" dirty="0" smtClean="0">
                <a:solidFill>
                  <a:schemeClr val="bg1"/>
                </a:solidFill>
              </a:rPr>
            </a:br>
            <a:r>
              <a:rPr lang="es-EC" sz="3200" b="1" dirty="0" smtClean="0">
                <a:solidFill>
                  <a:schemeClr val="bg1"/>
                </a:solidFill>
              </a:rPr>
              <a:t/>
            </a:r>
            <a:br>
              <a:rPr lang="es-EC" sz="3200" b="1" dirty="0" smtClean="0">
                <a:solidFill>
                  <a:schemeClr val="bg1"/>
                </a:solidFill>
              </a:rPr>
            </a:br>
            <a:endParaRPr lang="es-EC" sz="3200" b="1" dirty="0">
              <a:solidFill>
                <a:schemeClr val="bg1"/>
              </a:solidFill>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2469" y="0"/>
            <a:ext cx="1853001" cy="92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179512" y="980728"/>
            <a:ext cx="8712968" cy="6986528"/>
          </a:xfrm>
          <a:prstGeom prst="rect">
            <a:avLst/>
          </a:prstGeom>
        </p:spPr>
        <p:txBody>
          <a:bodyPr wrap="square">
            <a:spAutoFit/>
          </a:bodyPr>
          <a:lstStyle/>
          <a:p>
            <a:pPr algn="just">
              <a:defRPr/>
            </a:pPr>
            <a:r>
              <a:rPr lang="es-ES_tradnl" sz="3200" dirty="0" smtClean="0">
                <a:solidFill>
                  <a:schemeClr val="bg1"/>
                </a:solidFill>
              </a:rPr>
              <a:t>El Sistema </a:t>
            </a:r>
            <a:r>
              <a:rPr lang="es-ES_tradnl" sz="3200" dirty="0">
                <a:solidFill>
                  <a:schemeClr val="bg1"/>
                </a:solidFill>
              </a:rPr>
              <a:t>de Alerta Temprana de </a:t>
            </a:r>
            <a:r>
              <a:rPr lang="es-ES_tradnl" sz="3200" dirty="0" smtClean="0">
                <a:solidFill>
                  <a:schemeClr val="bg1"/>
                </a:solidFill>
              </a:rPr>
              <a:t>Desaparecidos </a:t>
            </a:r>
            <a:r>
              <a:rPr lang="es-ES_tradnl" sz="3200" dirty="0">
                <a:solidFill>
                  <a:schemeClr val="bg1"/>
                </a:solidFill>
              </a:rPr>
              <a:t>(SATD</a:t>
            </a:r>
            <a:r>
              <a:rPr lang="es-ES_tradnl" sz="3200" dirty="0" smtClean="0">
                <a:solidFill>
                  <a:schemeClr val="bg1"/>
                </a:solidFill>
              </a:rPr>
              <a:t>) comprende la información que se requiere recabar sobre personas sin identidad y se clasifica en:</a:t>
            </a:r>
          </a:p>
          <a:p>
            <a:pPr marL="914400" lvl="1" indent="-457200">
              <a:buFont typeface="Arial" panose="020B0604020202020204" pitchFamily="34" charset="0"/>
              <a:buChar char="•"/>
              <a:defRPr/>
            </a:pPr>
            <a:r>
              <a:rPr lang="es-ES_tradnl" sz="3200" dirty="0" smtClean="0">
                <a:solidFill>
                  <a:schemeClr val="bg1"/>
                </a:solidFill>
              </a:rPr>
              <a:t>Fichas ante-mortem, que recogen características físicas relevantes sobre la persona desaparecida como talla, pelo, bigote, barba, labio leporino, deformaciones, amputaciones, cicatrices, tatuajes, lesiones, vestimenta de la última vez que se le vio con vida,  otros y se presentan a continuación:</a:t>
            </a:r>
          </a:p>
          <a:p>
            <a:pPr marL="457200" indent="-457200">
              <a:buFont typeface="Arial" panose="020B0604020202020204" pitchFamily="34" charset="0"/>
              <a:buChar char="•"/>
              <a:defRPr/>
            </a:pPr>
            <a:endParaRPr lang="es-ES_tradnl" sz="3200" dirty="0" smtClean="0">
              <a:solidFill>
                <a:schemeClr val="bg1"/>
              </a:solidFill>
            </a:endParaRPr>
          </a:p>
          <a:p>
            <a:pPr marL="914400" lvl="1" indent="-457200">
              <a:buFont typeface="Arial" panose="020B0604020202020204" pitchFamily="34" charset="0"/>
              <a:buChar char="•"/>
              <a:defRPr/>
            </a:pPr>
            <a:endParaRPr lang="es-EC" sz="3200" dirty="0">
              <a:solidFill>
                <a:schemeClr val="bg1"/>
              </a:solidFill>
            </a:endParaRPr>
          </a:p>
          <a:p>
            <a:pPr algn="just">
              <a:defRPr/>
            </a:pPr>
            <a:endParaRPr lang="es-EC" sz="3200" dirty="0">
              <a:solidFill>
                <a:schemeClr val="bg1"/>
              </a:solidFill>
            </a:endParaRPr>
          </a:p>
        </p:txBody>
      </p:sp>
    </p:spTree>
    <p:extLst>
      <p:ext uri="{BB962C8B-B14F-4D97-AF65-F5344CB8AC3E}">
        <p14:creationId xmlns:p14="http://schemas.microsoft.com/office/powerpoint/2010/main" val="26589824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14" y="908720"/>
            <a:ext cx="9138686"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0" y="0"/>
            <a:ext cx="9144000" cy="908720"/>
          </a:xfrm>
          <a:prstGeom prst="rect">
            <a:avLst/>
          </a:prstGeom>
          <a:solidFill>
            <a:srgbClr val="00206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179512" y="260648"/>
            <a:ext cx="3456384" cy="369332"/>
          </a:xfrm>
          <a:prstGeom prst="rect">
            <a:avLst/>
          </a:prstGeom>
          <a:noFill/>
        </p:spPr>
        <p:txBody>
          <a:bodyPr wrap="square" rtlCol="0">
            <a:spAutoFit/>
          </a:bodyPr>
          <a:lstStyle/>
          <a:p>
            <a:r>
              <a:rPr lang="es-EC" b="1" dirty="0" smtClean="0">
                <a:solidFill>
                  <a:schemeClr val="bg1"/>
                </a:solidFill>
              </a:rPr>
              <a:t>FISCALÍA GENERAL DEL ESTADO</a:t>
            </a:r>
            <a:endParaRPr lang="es-EC" b="1" dirty="0">
              <a:solidFill>
                <a:schemeClr val="bg1"/>
              </a:solidFill>
            </a:endParaRPr>
          </a:p>
        </p:txBody>
      </p:sp>
      <p:sp>
        <p:nvSpPr>
          <p:cNvPr id="9" name="8 Rectángulo"/>
          <p:cNvSpPr/>
          <p:nvPr/>
        </p:nvSpPr>
        <p:spPr>
          <a:xfrm>
            <a:off x="827584" y="1988840"/>
            <a:ext cx="7704856" cy="1569660"/>
          </a:xfrm>
          <a:prstGeom prst="rect">
            <a:avLst/>
          </a:prstGeom>
        </p:spPr>
        <p:txBody>
          <a:bodyPr wrap="square">
            <a:spAutoFit/>
          </a:bodyPr>
          <a:lstStyle/>
          <a:p>
            <a:pPr algn="ctr"/>
            <a:r>
              <a:rPr lang="es-EC" sz="3200" b="1" dirty="0" smtClean="0">
                <a:solidFill>
                  <a:schemeClr val="bg1"/>
                </a:solidFill>
              </a:rPr>
              <a:t/>
            </a:r>
            <a:br>
              <a:rPr lang="es-EC" sz="3200" b="1" dirty="0" smtClean="0">
                <a:solidFill>
                  <a:schemeClr val="bg1"/>
                </a:solidFill>
              </a:rPr>
            </a:br>
            <a:r>
              <a:rPr lang="es-EC" sz="3200" b="1" dirty="0" smtClean="0">
                <a:solidFill>
                  <a:schemeClr val="bg1"/>
                </a:solidFill>
              </a:rPr>
              <a:t/>
            </a:r>
            <a:br>
              <a:rPr lang="es-EC" sz="3200" b="1" dirty="0" smtClean="0">
                <a:solidFill>
                  <a:schemeClr val="bg1"/>
                </a:solidFill>
              </a:rPr>
            </a:br>
            <a:endParaRPr lang="es-EC" sz="3200" b="1" dirty="0">
              <a:solidFill>
                <a:schemeClr val="bg1"/>
              </a:solidFill>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2469" y="0"/>
            <a:ext cx="1853001" cy="92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gen 6" descr="Screen Shot 2014-07-07 at 13.01.50.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908720"/>
            <a:ext cx="9144000" cy="5949280"/>
          </a:xfrm>
          <a:prstGeom prst="rect">
            <a:avLst/>
          </a:prstGeom>
        </p:spPr>
      </p:pic>
    </p:spTree>
    <p:extLst>
      <p:ext uri="{BB962C8B-B14F-4D97-AF65-F5344CB8AC3E}">
        <p14:creationId xmlns:p14="http://schemas.microsoft.com/office/powerpoint/2010/main" val="41832776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14" y="908720"/>
            <a:ext cx="9138686"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0" y="0"/>
            <a:ext cx="9144000" cy="908720"/>
          </a:xfrm>
          <a:prstGeom prst="rect">
            <a:avLst/>
          </a:prstGeom>
          <a:solidFill>
            <a:srgbClr val="00206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179512" y="260648"/>
            <a:ext cx="3456384" cy="369332"/>
          </a:xfrm>
          <a:prstGeom prst="rect">
            <a:avLst/>
          </a:prstGeom>
          <a:noFill/>
        </p:spPr>
        <p:txBody>
          <a:bodyPr wrap="square" rtlCol="0">
            <a:spAutoFit/>
          </a:bodyPr>
          <a:lstStyle/>
          <a:p>
            <a:r>
              <a:rPr lang="es-EC" b="1" dirty="0" smtClean="0">
                <a:solidFill>
                  <a:schemeClr val="bg1"/>
                </a:solidFill>
              </a:rPr>
              <a:t>FISCALÍA GENERAL DEL ESTADO</a:t>
            </a:r>
            <a:endParaRPr lang="es-EC" b="1" dirty="0">
              <a:solidFill>
                <a:schemeClr val="bg1"/>
              </a:solidFill>
            </a:endParaRPr>
          </a:p>
        </p:txBody>
      </p:sp>
      <p:sp>
        <p:nvSpPr>
          <p:cNvPr id="9" name="8 Rectángulo"/>
          <p:cNvSpPr/>
          <p:nvPr/>
        </p:nvSpPr>
        <p:spPr>
          <a:xfrm>
            <a:off x="827584" y="1988840"/>
            <a:ext cx="7704856" cy="1569660"/>
          </a:xfrm>
          <a:prstGeom prst="rect">
            <a:avLst/>
          </a:prstGeom>
        </p:spPr>
        <p:txBody>
          <a:bodyPr wrap="square">
            <a:spAutoFit/>
          </a:bodyPr>
          <a:lstStyle/>
          <a:p>
            <a:pPr algn="ctr"/>
            <a:r>
              <a:rPr lang="es-EC" sz="3200" b="1" dirty="0" smtClean="0">
                <a:solidFill>
                  <a:schemeClr val="bg1"/>
                </a:solidFill>
              </a:rPr>
              <a:t/>
            </a:r>
            <a:br>
              <a:rPr lang="es-EC" sz="3200" b="1" dirty="0" smtClean="0">
                <a:solidFill>
                  <a:schemeClr val="bg1"/>
                </a:solidFill>
              </a:rPr>
            </a:br>
            <a:r>
              <a:rPr lang="es-EC" sz="3200" b="1" dirty="0" smtClean="0">
                <a:solidFill>
                  <a:schemeClr val="bg1"/>
                </a:solidFill>
              </a:rPr>
              <a:t/>
            </a:r>
            <a:br>
              <a:rPr lang="es-EC" sz="3200" b="1" dirty="0" smtClean="0">
                <a:solidFill>
                  <a:schemeClr val="bg1"/>
                </a:solidFill>
              </a:rPr>
            </a:br>
            <a:endParaRPr lang="es-EC" sz="3200" b="1" dirty="0">
              <a:solidFill>
                <a:schemeClr val="bg1"/>
              </a:solidFill>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2469" y="0"/>
            <a:ext cx="1853001" cy="92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6512" y="960066"/>
            <a:ext cx="9180512" cy="5897934"/>
          </a:xfrm>
          <a:prstGeom prst="rect">
            <a:avLst/>
          </a:prstGeom>
        </p:spPr>
      </p:pic>
    </p:spTree>
    <p:extLst>
      <p:ext uri="{BB962C8B-B14F-4D97-AF65-F5344CB8AC3E}">
        <p14:creationId xmlns:p14="http://schemas.microsoft.com/office/powerpoint/2010/main" val="27107749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14" y="908720"/>
            <a:ext cx="9138686"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0" y="0"/>
            <a:ext cx="9144000" cy="908720"/>
          </a:xfrm>
          <a:prstGeom prst="rect">
            <a:avLst/>
          </a:prstGeom>
          <a:solidFill>
            <a:srgbClr val="00206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179512" y="260648"/>
            <a:ext cx="3456384" cy="369332"/>
          </a:xfrm>
          <a:prstGeom prst="rect">
            <a:avLst/>
          </a:prstGeom>
          <a:noFill/>
        </p:spPr>
        <p:txBody>
          <a:bodyPr wrap="square" rtlCol="0">
            <a:spAutoFit/>
          </a:bodyPr>
          <a:lstStyle/>
          <a:p>
            <a:r>
              <a:rPr lang="es-EC" b="1" dirty="0" smtClean="0">
                <a:solidFill>
                  <a:schemeClr val="bg1"/>
                </a:solidFill>
              </a:rPr>
              <a:t>FISCALÍA GENERAL DEL ESTADO</a:t>
            </a:r>
            <a:endParaRPr lang="es-EC" b="1" dirty="0">
              <a:solidFill>
                <a:schemeClr val="bg1"/>
              </a:solidFill>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2469" y="0"/>
            <a:ext cx="1853001" cy="92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Gráfico 6"/>
          <p:cNvGraphicFramePr>
            <a:graphicFrameLocks/>
          </p:cNvGraphicFramePr>
          <p:nvPr>
            <p:extLst>
              <p:ext uri="{D42A27DB-BD31-4B8C-83A1-F6EECF244321}">
                <p14:modId xmlns:p14="http://schemas.microsoft.com/office/powerpoint/2010/main" val="2083116611"/>
              </p:ext>
            </p:extLst>
          </p:nvPr>
        </p:nvGraphicFramePr>
        <p:xfrm>
          <a:off x="467544" y="1412776"/>
          <a:ext cx="8352928" cy="50405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140201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14" y="908720"/>
            <a:ext cx="9138686"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0" y="0"/>
            <a:ext cx="9144000" cy="908720"/>
          </a:xfrm>
          <a:prstGeom prst="rect">
            <a:avLst/>
          </a:prstGeom>
          <a:solidFill>
            <a:srgbClr val="00206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179512" y="260648"/>
            <a:ext cx="3456384" cy="369332"/>
          </a:xfrm>
          <a:prstGeom prst="rect">
            <a:avLst/>
          </a:prstGeom>
          <a:noFill/>
        </p:spPr>
        <p:txBody>
          <a:bodyPr wrap="square" rtlCol="0">
            <a:spAutoFit/>
          </a:bodyPr>
          <a:lstStyle/>
          <a:p>
            <a:r>
              <a:rPr lang="es-EC" b="1" dirty="0" smtClean="0">
                <a:solidFill>
                  <a:schemeClr val="bg1"/>
                </a:solidFill>
              </a:rPr>
              <a:t>FISCALÍA GENERAL DEL ESTADO</a:t>
            </a:r>
            <a:endParaRPr lang="es-EC" b="1" dirty="0">
              <a:solidFill>
                <a:schemeClr val="bg1"/>
              </a:solidFill>
            </a:endParaRPr>
          </a:p>
        </p:txBody>
      </p:sp>
      <p:sp>
        <p:nvSpPr>
          <p:cNvPr id="9" name="8 Rectángulo"/>
          <p:cNvSpPr/>
          <p:nvPr/>
        </p:nvSpPr>
        <p:spPr>
          <a:xfrm>
            <a:off x="827584" y="1988840"/>
            <a:ext cx="7704856" cy="1569660"/>
          </a:xfrm>
          <a:prstGeom prst="rect">
            <a:avLst/>
          </a:prstGeom>
        </p:spPr>
        <p:txBody>
          <a:bodyPr wrap="square">
            <a:spAutoFit/>
          </a:bodyPr>
          <a:lstStyle/>
          <a:p>
            <a:pPr algn="ctr"/>
            <a:r>
              <a:rPr lang="es-EC" sz="3200" b="1" dirty="0" smtClean="0">
                <a:solidFill>
                  <a:schemeClr val="bg1"/>
                </a:solidFill>
              </a:rPr>
              <a:t/>
            </a:r>
            <a:br>
              <a:rPr lang="es-EC" sz="3200" b="1" dirty="0" smtClean="0">
                <a:solidFill>
                  <a:schemeClr val="bg1"/>
                </a:solidFill>
              </a:rPr>
            </a:br>
            <a:r>
              <a:rPr lang="es-EC" sz="3200" b="1" dirty="0" smtClean="0">
                <a:solidFill>
                  <a:schemeClr val="bg1"/>
                </a:solidFill>
              </a:rPr>
              <a:t/>
            </a:r>
            <a:br>
              <a:rPr lang="es-EC" sz="3200" b="1" dirty="0" smtClean="0">
                <a:solidFill>
                  <a:schemeClr val="bg1"/>
                </a:solidFill>
              </a:rPr>
            </a:br>
            <a:endParaRPr lang="es-EC" sz="3200" b="1" dirty="0">
              <a:solidFill>
                <a:schemeClr val="bg1"/>
              </a:solidFill>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2470" y="0"/>
            <a:ext cx="1813194" cy="90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n 2" descr="Screen Shot 2014-07-07 at 13.25.1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0" y="908720"/>
            <a:ext cx="9144000" cy="5949280"/>
          </a:xfrm>
          <a:prstGeom prst="rect">
            <a:avLst/>
          </a:prstGeom>
        </p:spPr>
      </p:pic>
    </p:spTree>
    <p:extLst>
      <p:ext uri="{BB962C8B-B14F-4D97-AF65-F5344CB8AC3E}">
        <p14:creationId xmlns:p14="http://schemas.microsoft.com/office/powerpoint/2010/main" val="139666244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685" y="260748"/>
            <a:ext cx="1246716" cy="79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885" y="134542"/>
            <a:ext cx="8663516" cy="6641306"/>
          </a:xfrm>
          <a:prstGeom prst="rect">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4010672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685" y="255985"/>
            <a:ext cx="1246716" cy="79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885" y="134541"/>
            <a:ext cx="8663516" cy="6426994"/>
          </a:xfrm>
          <a:prstGeom prst="rect">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37981576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685" y="255985"/>
            <a:ext cx="1246716" cy="79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885" y="166688"/>
            <a:ext cx="8663516" cy="6556772"/>
          </a:xfrm>
          <a:prstGeom prst="rect">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12768917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685" y="255985"/>
            <a:ext cx="1246716" cy="79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2618" y="255985"/>
            <a:ext cx="8722783" cy="6467475"/>
          </a:xfrm>
          <a:prstGeom prst="rect">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31204133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685" y="255985"/>
            <a:ext cx="1246716" cy="79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885" y="188119"/>
            <a:ext cx="8663516" cy="6318647"/>
          </a:xfrm>
          <a:prstGeom prst="rect">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0503912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685" y="255985"/>
            <a:ext cx="1246716" cy="79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1885" y="134541"/>
            <a:ext cx="8663516" cy="6615113"/>
          </a:xfrm>
          <a:prstGeom prst="rect">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16608445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ctrTitle"/>
          </p:nvPr>
        </p:nvSpPr>
        <p:spPr>
          <a:xfrm>
            <a:off x="685800" y="2130028"/>
            <a:ext cx="7772400" cy="1470422"/>
          </a:xfrm>
        </p:spPr>
        <p:txBody>
          <a:bodyPr/>
          <a:lstStyle/>
          <a:p>
            <a:endParaRPr lang="es-EC" altLang="es-EC" smtClean="0">
              <a:ea typeface="ＭＳ Ｐゴシック" pitchFamily="34" charset="-128"/>
            </a:endParaRPr>
          </a:p>
        </p:txBody>
      </p:sp>
      <p:sp>
        <p:nvSpPr>
          <p:cNvPr id="3" name="2 Subtítulo"/>
          <p:cNvSpPr>
            <a:spLocks noGrp="1"/>
          </p:cNvSpPr>
          <p:nvPr>
            <p:ph type="subTitle" idx="1"/>
          </p:nvPr>
        </p:nvSpPr>
        <p:spPr/>
        <p:txBody>
          <a:bodyPr/>
          <a:lstStyle/>
          <a:p>
            <a:pPr>
              <a:defRPr/>
            </a:pPr>
            <a:endParaRPr lang="es-EC"/>
          </a:p>
        </p:txBody>
      </p:sp>
      <p:pic>
        <p:nvPicPr>
          <p:cNvPr id="9220"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68685" y="255985"/>
            <a:ext cx="1246716" cy="79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4517" y="125016"/>
            <a:ext cx="8760883" cy="6436519"/>
          </a:xfrm>
          <a:prstGeom prst="rect">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411358741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4517" y="108348"/>
            <a:ext cx="8737600" cy="6506765"/>
          </a:xfrm>
          <a:prstGeom prst="rect">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9697185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884" y="108348"/>
            <a:ext cx="8447616" cy="6506765"/>
          </a:xfrm>
          <a:prstGeom prst="rect">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1264508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14" y="908720"/>
            <a:ext cx="9138686"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0" y="0"/>
            <a:ext cx="9144000" cy="908720"/>
          </a:xfrm>
          <a:prstGeom prst="rect">
            <a:avLst/>
          </a:prstGeom>
          <a:solidFill>
            <a:srgbClr val="00206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179512" y="260648"/>
            <a:ext cx="3456384" cy="369332"/>
          </a:xfrm>
          <a:prstGeom prst="rect">
            <a:avLst/>
          </a:prstGeom>
          <a:noFill/>
        </p:spPr>
        <p:txBody>
          <a:bodyPr wrap="square" rtlCol="0">
            <a:spAutoFit/>
          </a:bodyPr>
          <a:lstStyle/>
          <a:p>
            <a:r>
              <a:rPr lang="es-EC" b="1" dirty="0" smtClean="0">
                <a:solidFill>
                  <a:schemeClr val="bg1"/>
                </a:solidFill>
              </a:rPr>
              <a:t>FISCALÍA GENERAL DEL ESTADO</a:t>
            </a:r>
            <a:endParaRPr lang="es-EC" b="1" dirty="0">
              <a:solidFill>
                <a:schemeClr val="bg1"/>
              </a:solidFill>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2469" y="0"/>
            <a:ext cx="1853001" cy="92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Tabla 1"/>
          <p:cNvGraphicFramePr>
            <a:graphicFrameLocks noGrp="1"/>
          </p:cNvGraphicFramePr>
          <p:nvPr>
            <p:extLst>
              <p:ext uri="{D42A27DB-BD31-4B8C-83A1-F6EECF244321}">
                <p14:modId xmlns:p14="http://schemas.microsoft.com/office/powerpoint/2010/main" val="404181210"/>
              </p:ext>
            </p:extLst>
          </p:nvPr>
        </p:nvGraphicFramePr>
        <p:xfrm>
          <a:off x="35496" y="764704"/>
          <a:ext cx="9108505" cy="6038390"/>
        </p:xfrm>
        <a:graphic>
          <a:graphicData uri="http://schemas.openxmlformats.org/drawingml/2006/table">
            <a:tbl>
              <a:tblPr>
                <a:tableStyleId>{5C22544A-7EE6-4342-B048-85BDC9FD1C3A}</a:tableStyleId>
              </a:tblPr>
              <a:tblGrid>
                <a:gridCol w="4510758"/>
                <a:gridCol w="1727260"/>
                <a:gridCol w="1429030"/>
                <a:gridCol w="1441457"/>
              </a:tblGrid>
              <a:tr h="403230">
                <a:tc>
                  <a:txBody>
                    <a:bodyPr/>
                    <a:lstStyle/>
                    <a:p>
                      <a:pPr algn="l" fontAlgn="b"/>
                      <a:r>
                        <a:rPr lang="es-EC" sz="1400" u="none" strike="noStrike" dirty="0">
                          <a:effectLst/>
                        </a:rPr>
                        <a:t>PROVINCIAS</a:t>
                      </a:r>
                      <a:endParaRPr lang="es-EC" sz="1400" b="1" i="0" u="none" strike="noStrike" dirty="0">
                        <a:solidFill>
                          <a:srgbClr val="000000"/>
                        </a:solidFill>
                        <a:effectLst/>
                        <a:latin typeface="Calibri" panose="020F0502020204030204" pitchFamily="34" charset="0"/>
                      </a:endParaRPr>
                    </a:p>
                  </a:txBody>
                  <a:tcPr marL="8335" marR="8335" marT="8335" marB="0" anchor="b"/>
                </a:tc>
                <a:tc>
                  <a:txBody>
                    <a:bodyPr/>
                    <a:lstStyle/>
                    <a:p>
                      <a:pPr algn="l" fontAlgn="b"/>
                      <a:r>
                        <a:rPr lang="es-EC" sz="1400" u="none" strike="noStrike">
                          <a:effectLst/>
                        </a:rPr>
                        <a:t>CONCLUIDO ACTO ADMINISTRATIVO</a:t>
                      </a:r>
                      <a:endParaRPr lang="es-EC" sz="1400" b="1" i="0" u="none" strike="noStrike">
                        <a:solidFill>
                          <a:srgbClr val="000000"/>
                        </a:solidFill>
                        <a:effectLst/>
                        <a:latin typeface="Calibri" panose="020F0502020204030204" pitchFamily="34" charset="0"/>
                      </a:endParaRPr>
                    </a:p>
                  </a:txBody>
                  <a:tcPr marL="8335" marR="8335" marT="8335" marB="0" anchor="b"/>
                </a:tc>
                <a:tc>
                  <a:txBody>
                    <a:bodyPr/>
                    <a:lstStyle/>
                    <a:p>
                      <a:pPr algn="l" fontAlgn="b"/>
                      <a:r>
                        <a:rPr lang="es-EC" sz="1400" u="none" strike="noStrike" dirty="0">
                          <a:effectLst/>
                        </a:rPr>
                        <a:t>EN </a:t>
                      </a:r>
                      <a:r>
                        <a:rPr lang="es-EC" sz="1400" u="none" strike="noStrike" dirty="0" smtClean="0">
                          <a:effectLst/>
                        </a:rPr>
                        <a:t>INVESTIGACIÖN</a:t>
                      </a:r>
                      <a:endParaRPr lang="es-EC" sz="1400" b="1" i="0" u="none" strike="noStrike" dirty="0">
                        <a:solidFill>
                          <a:srgbClr val="000000"/>
                        </a:solidFill>
                        <a:effectLst/>
                        <a:latin typeface="Calibri" panose="020F0502020204030204" pitchFamily="34" charset="0"/>
                      </a:endParaRPr>
                    </a:p>
                  </a:txBody>
                  <a:tcPr marL="8335" marR="8335" marT="8335" marB="0" anchor="b"/>
                </a:tc>
                <a:tc>
                  <a:txBody>
                    <a:bodyPr/>
                    <a:lstStyle/>
                    <a:p>
                      <a:pPr algn="l" fontAlgn="b"/>
                      <a:r>
                        <a:rPr lang="es-EC" sz="1400" u="none" strike="noStrike">
                          <a:effectLst/>
                        </a:rPr>
                        <a:t>TOTAL GENERAL</a:t>
                      </a:r>
                      <a:endParaRPr lang="es-EC" sz="1400" b="1" i="0" u="none" strike="noStrike">
                        <a:solidFill>
                          <a:srgbClr val="000000"/>
                        </a:solidFill>
                        <a:effectLst/>
                        <a:latin typeface="Calibri" panose="020F0502020204030204" pitchFamily="34" charset="0"/>
                      </a:endParaRPr>
                    </a:p>
                  </a:txBody>
                  <a:tcPr marL="8335" marR="8335" marT="8335" marB="0" anchor="b"/>
                </a:tc>
              </a:tr>
              <a:tr h="205478">
                <a:tc>
                  <a:txBody>
                    <a:bodyPr/>
                    <a:lstStyle/>
                    <a:p>
                      <a:pPr algn="l" fontAlgn="b"/>
                      <a:r>
                        <a:rPr lang="es-EC" sz="1400" u="none" strike="noStrike" dirty="0">
                          <a:effectLst/>
                        </a:rPr>
                        <a:t>AZUAY</a:t>
                      </a:r>
                      <a:endParaRPr lang="es-EC" sz="1400" b="0" i="0" u="none" strike="noStrike" dirty="0">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680</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56</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736</a:t>
                      </a:r>
                      <a:endParaRPr lang="es-EC" sz="1400" b="0" i="0" u="none" strike="noStrike">
                        <a:solidFill>
                          <a:srgbClr val="000000"/>
                        </a:solidFill>
                        <a:effectLst/>
                        <a:latin typeface="Calibri" panose="020F0502020204030204" pitchFamily="34" charset="0"/>
                      </a:endParaRPr>
                    </a:p>
                  </a:txBody>
                  <a:tcPr marL="8335" marR="8335" marT="8335" marB="0" anchor="b"/>
                </a:tc>
              </a:tr>
              <a:tr h="205478">
                <a:tc>
                  <a:txBody>
                    <a:bodyPr/>
                    <a:lstStyle/>
                    <a:p>
                      <a:pPr algn="l" fontAlgn="b"/>
                      <a:r>
                        <a:rPr lang="es-EC" sz="1400" u="none" strike="noStrike" dirty="0" smtClean="0">
                          <a:effectLst/>
                        </a:rPr>
                        <a:t>BOLÍVAR</a:t>
                      </a:r>
                      <a:endParaRPr lang="es-EC" sz="1400" b="0" i="0" u="none" strike="noStrike" dirty="0">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49</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2</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51</a:t>
                      </a:r>
                      <a:endParaRPr lang="es-EC" sz="1400" b="0" i="0" u="none" strike="noStrike">
                        <a:solidFill>
                          <a:srgbClr val="000000"/>
                        </a:solidFill>
                        <a:effectLst/>
                        <a:latin typeface="Calibri" panose="020F0502020204030204" pitchFamily="34" charset="0"/>
                      </a:endParaRPr>
                    </a:p>
                  </a:txBody>
                  <a:tcPr marL="8335" marR="8335" marT="8335" marB="0" anchor="b"/>
                </a:tc>
              </a:tr>
              <a:tr h="205478">
                <a:tc>
                  <a:txBody>
                    <a:bodyPr/>
                    <a:lstStyle/>
                    <a:p>
                      <a:pPr algn="l" fontAlgn="b"/>
                      <a:r>
                        <a:rPr lang="es-EC" sz="1400" u="none" strike="noStrike" dirty="0">
                          <a:effectLst/>
                        </a:rPr>
                        <a:t>CANAR</a:t>
                      </a:r>
                      <a:endParaRPr lang="es-EC" sz="1400" b="0" i="0" u="none" strike="noStrike" dirty="0">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104</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3</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107</a:t>
                      </a:r>
                      <a:endParaRPr lang="es-EC" sz="1400" b="0" i="0" u="none" strike="noStrike">
                        <a:solidFill>
                          <a:srgbClr val="000000"/>
                        </a:solidFill>
                        <a:effectLst/>
                        <a:latin typeface="Calibri" panose="020F0502020204030204" pitchFamily="34" charset="0"/>
                      </a:endParaRPr>
                    </a:p>
                  </a:txBody>
                  <a:tcPr marL="8335" marR="8335" marT="8335" marB="0" anchor="b"/>
                </a:tc>
              </a:tr>
              <a:tr h="205478">
                <a:tc>
                  <a:txBody>
                    <a:bodyPr/>
                    <a:lstStyle/>
                    <a:p>
                      <a:pPr algn="l" fontAlgn="b"/>
                      <a:r>
                        <a:rPr lang="es-EC" sz="1400" u="none" strike="noStrike" dirty="0">
                          <a:effectLst/>
                        </a:rPr>
                        <a:t>CARCHI</a:t>
                      </a:r>
                      <a:endParaRPr lang="es-EC" sz="1400" b="0" i="0" u="none" strike="noStrike" dirty="0">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100</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8</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108</a:t>
                      </a:r>
                      <a:endParaRPr lang="es-EC" sz="1400" b="0" i="0" u="none" strike="noStrike">
                        <a:solidFill>
                          <a:srgbClr val="000000"/>
                        </a:solidFill>
                        <a:effectLst/>
                        <a:latin typeface="Calibri" panose="020F0502020204030204" pitchFamily="34" charset="0"/>
                      </a:endParaRPr>
                    </a:p>
                  </a:txBody>
                  <a:tcPr marL="8335" marR="8335" marT="8335" marB="0" anchor="b"/>
                </a:tc>
              </a:tr>
              <a:tr h="205478">
                <a:tc>
                  <a:txBody>
                    <a:bodyPr/>
                    <a:lstStyle/>
                    <a:p>
                      <a:pPr algn="l" fontAlgn="b"/>
                      <a:r>
                        <a:rPr lang="es-EC" sz="1400" u="none" strike="noStrike">
                          <a:effectLst/>
                        </a:rPr>
                        <a:t>CHIMBORAZO</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228</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16</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244</a:t>
                      </a:r>
                      <a:endParaRPr lang="es-EC" sz="1400" b="0" i="0" u="none" strike="noStrike">
                        <a:solidFill>
                          <a:srgbClr val="000000"/>
                        </a:solidFill>
                        <a:effectLst/>
                        <a:latin typeface="Calibri" panose="020F0502020204030204" pitchFamily="34" charset="0"/>
                      </a:endParaRPr>
                    </a:p>
                  </a:txBody>
                  <a:tcPr marL="8335" marR="8335" marT="8335" marB="0" anchor="b"/>
                </a:tc>
              </a:tr>
              <a:tr h="205478">
                <a:tc>
                  <a:txBody>
                    <a:bodyPr/>
                    <a:lstStyle/>
                    <a:p>
                      <a:pPr algn="l" fontAlgn="b"/>
                      <a:r>
                        <a:rPr lang="es-EC" sz="1400" u="none" strike="noStrike" dirty="0">
                          <a:effectLst/>
                        </a:rPr>
                        <a:t>COTOPAXI</a:t>
                      </a:r>
                      <a:endParaRPr lang="es-EC" sz="1400" b="0" i="0" u="none" strike="noStrike" dirty="0">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161</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18</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179</a:t>
                      </a:r>
                      <a:endParaRPr lang="es-EC" sz="1400" b="0" i="0" u="none" strike="noStrike">
                        <a:solidFill>
                          <a:srgbClr val="000000"/>
                        </a:solidFill>
                        <a:effectLst/>
                        <a:latin typeface="Calibri" panose="020F0502020204030204" pitchFamily="34" charset="0"/>
                      </a:endParaRPr>
                    </a:p>
                  </a:txBody>
                  <a:tcPr marL="8335" marR="8335" marT="8335" marB="0" anchor="b"/>
                </a:tc>
              </a:tr>
              <a:tr h="205478">
                <a:tc>
                  <a:txBody>
                    <a:bodyPr/>
                    <a:lstStyle/>
                    <a:p>
                      <a:pPr algn="l" fontAlgn="b"/>
                      <a:r>
                        <a:rPr lang="es-EC" sz="1400" u="none" strike="noStrike" dirty="0">
                          <a:effectLst/>
                        </a:rPr>
                        <a:t>EL ORO</a:t>
                      </a:r>
                      <a:endParaRPr lang="es-EC" sz="1400" b="0" i="0" u="none" strike="noStrike" dirty="0">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243</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50</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293</a:t>
                      </a:r>
                      <a:endParaRPr lang="es-EC" sz="1400" b="0" i="0" u="none" strike="noStrike">
                        <a:solidFill>
                          <a:srgbClr val="000000"/>
                        </a:solidFill>
                        <a:effectLst/>
                        <a:latin typeface="Calibri" panose="020F0502020204030204" pitchFamily="34" charset="0"/>
                      </a:endParaRPr>
                    </a:p>
                  </a:txBody>
                  <a:tcPr marL="8335" marR="8335" marT="8335" marB="0" anchor="b"/>
                </a:tc>
              </a:tr>
              <a:tr h="205478">
                <a:tc>
                  <a:txBody>
                    <a:bodyPr/>
                    <a:lstStyle/>
                    <a:p>
                      <a:pPr algn="l" fontAlgn="b"/>
                      <a:r>
                        <a:rPr lang="es-EC" sz="1400" u="none" strike="noStrike">
                          <a:effectLst/>
                        </a:rPr>
                        <a:t>ESMERALDAS</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283</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64</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347</a:t>
                      </a:r>
                      <a:endParaRPr lang="es-EC" sz="1400" b="0" i="0" u="none" strike="noStrike">
                        <a:solidFill>
                          <a:srgbClr val="000000"/>
                        </a:solidFill>
                        <a:effectLst/>
                        <a:latin typeface="Calibri" panose="020F0502020204030204" pitchFamily="34" charset="0"/>
                      </a:endParaRPr>
                    </a:p>
                  </a:txBody>
                  <a:tcPr marL="8335" marR="8335" marT="8335" marB="0" anchor="b"/>
                </a:tc>
              </a:tr>
              <a:tr h="205478">
                <a:tc>
                  <a:txBody>
                    <a:bodyPr/>
                    <a:lstStyle/>
                    <a:p>
                      <a:pPr algn="l" fontAlgn="b"/>
                      <a:r>
                        <a:rPr lang="es-EC" sz="1400" u="none" strike="noStrike" dirty="0" smtClean="0">
                          <a:effectLst/>
                        </a:rPr>
                        <a:t>GALÁPAGOS</a:t>
                      </a:r>
                      <a:endParaRPr lang="es-EC" sz="1400" b="0" i="0" u="none" strike="noStrike" dirty="0">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4</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1</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5</a:t>
                      </a:r>
                      <a:endParaRPr lang="es-EC" sz="1400" b="0" i="0" u="none" strike="noStrike">
                        <a:solidFill>
                          <a:srgbClr val="000000"/>
                        </a:solidFill>
                        <a:effectLst/>
                        <a:latin typeface="Calibri" panose="020F0502020204030204" pitchFamily="34" charset="0"/>
                      </a:endParaRPr>
                    </a:p>
                  </a:txBody>
                  <a:tcPr marL="8335" marR="8335" marT="8335" marB="0" anchor="b"/>
                </a:tc>
              </a:tr>
              <a:tr h="205478">
                <a:tc>
                  <a:txBody>
                    <a:bodyPr/>
                    <a:lstStyle/>
                    <a:p>
                      <a:pPr algn="l" fontAlgn="b"/>
                      <a:r>
                        <a:rPr lang="es-EC" sz="1400" u="none" strike="noStrike" dirty="0">
                          <a:effectLst/>
                        </a:rPr>
                        <a:t>GUAYAS</a:t>
                      </a:r>
                      <a:endParaRPr lang="es-EC" sz="1400" b="0" i="0" u="none" strike="noStrike" dirty="0">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dirty="0">
                          <a:effectLst/>
                        </a:rPr>
                        <a:t>3208</a:t>
                      </a:r>
                      <a:endParaRPr lang="es-EC" sz="1400" b="0" i="0" u="none" strike="noStrike" dirty="0">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421</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3629</a:t>
                      </a:r>
                      <a:endParaRPr lang="es-EC" sz="1400" b="0" i="0" u="none" strike="noStrike">
                        <a:solidFill>
                          <a:srgbClr val="000000"/>
                        </a:solidFill>
                        <a:effectLst/>
                        <a:latin typeface="Calibri" panose="020F0502020204030204" pitchFamily="34" charset="0"/>
                      </a:endParaRPr>
                    </a:p>
                  </a:txBody>
                  <a:tcPr marL="8335" marR="8335" marT="8335" marB="0" anchor="b"/>
                </a:tc>
              </a:tr>
              <a:tr h="205478">
                <a:tc>
                  <a:txBody>
                    <a:bodyPr/>
                    <a:lstStyle/>
                    <a:p>
                      <a:pPr algn="l" fontAlgn="b"/>
                      <a:r>
                        <a:rPr lang="es-EC" sz="1400" u="none" strike="noStrike" dirty="0">
                          <a:effectLst/>
                        </a:rPr>
                        <a:t>IMBABURA</a:t>
                      </a:r>
                      <a:endParaRPr lang="es-EC" sz="1400" b="0" i="0" u="none" strike="noStrike" dirty="0">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260</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13</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273</a:t>
                      </a:r>
                      <a:endParaRPr lang="es-EC" sz="1400" b="0" i="0" u="none" strike="noStrike">
                        <a:solidFill>
                          <a:srgbClr val="000000"/>
                        </a:solidFill>
                        <a:effectLst/>
                        <a:latin typeface="Calibri" panose="020F0502020204030204" pitchFamily="34" charset="0"/>
                      </a:endParaRPr>
                    </a:p>
                  </a:txBody>
                  <a:tcPr marL="8335" marR="8335" marT="8335" marB="0" anchor="b"/>
                </a:tc>
              </a:tr>
              <a:tr h="205478">
                <a:tc>
                  <a:txBody>
                    <a:bodyPr/>
                    <a:lstStyle/>
                    <a:p>
                      <a:pPr algn="l" fontAlgn="b"/>
                      <a:r>
                        <a:rPr lang="es-EC" sz="1400" u="none" strike="noStrike" dirty="0">
                          <a:effectLst/>
                        </a:rPr>
                        <a:t>LOJA</a:t>
                      </a:r>
                      <a:endParaRPr lang="es-EC" sz="1400" b="0" i="0" u="none" strike="noStrike" dirty="0">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96</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17</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113</a:t>
                      </a:r>
                      <a:endParaRPr lang="es-EC" sz="1400" b="0" i="0" u="none" strike="noStrike">
                        <a:solidFill>
                          <a:srgbClr val="000000"/>
                        </a:solidFill>
                        <a:effectLst/>
                        <a:latin typeface="Calibri" panose="020F0502020204030204" pitchFamily="34" charset="0"/>
                      </a:endParaRPr>
                    </a:p>
                  </a:txBody>
                  <a:tcPr marL="8335" marR="8335" marT="8335" marB="0" anchor="b"/>
                </a:tc>
              </a:tr>
              <a:tr h="205478">
                <a:tc>
                  <a:txBody>
                    <a:bodyPr/>
                    <a:lstStyle/>
                    <a:p>
                      <a:pPr algn="l" fontAlgn="b"/>
                      <a:r>
                        <a:rPr lang="es-EC" sz="1400" u="none" strike="noStrike" dirty="0">
                          <a:effectLst/>
                        </a:rPr>
                        <a:t>LOS </a:t>
                      </a:r>
                      <a:r>
                        <a:rPr lang="es-EC" sz="1400" u="none" strike="noStrike" dirty="0" smtClean="0">
                          <a:effectLst/>
                        </a:rPr>
                        <a:t>RÍOS</a:t>
                      </a:r>
                      <a:endParaRPr lang="es-EC" sz="1400" b="0" i="0" u="none" strike="noStrike" dirty="0">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361</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81</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442</a:t>
                      </a:r>
                      <a:endParaRPr lang="es-EC" sz="1400" b="0" i="0" u="none" strike="noStrike">
                        <a:solidFill>
                          <a:srgbClr val="000000"/>
                        </a:solidFill>
                        <a:effectLst/>
                        <a:latin typeface="Calibri" panose="020F0502020204030204" pitchFamily="34" charset="0"/>
                      </a:endParaRPr>
                    </a:p>
                  </a:txBody>
                  <a:tcPr marL="8335" marR="8335" marT="8335" marB="0" anchor="b"/>
                </a:tc>
              </a:tr>
              <a:tr h="205478">
                <a:tc>
                  <a:txBody>
                    <a:bodyPr/>
                    <a:lstStyle/>
                    <a:p>
                      <a:pPr algn="l" fontAlgn="b"/>
                      <a:r>
                        <a:rPr lang="es-EC" sz="1400" u="none" strike="noStrike" dirty="0" smtClean="0">
                          <a:effectLst/>
                        </a:rPr>
                        <a:t>MANABÍ</a:t>
                      </a:r>
                      <a:endParaRPr lang="es-EC" sz="1400" b="0" i="0" u="none" strike="noStrike" dirty="0">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412</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67</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479</a:t>
                      </a:r>
                      <a:endParaRPr lang="es-EC" sz="1400" b="0" i="0" u="none" strike="noStrike">
                        <a:solidFill>
                          <a:srgbClr val="000000"/>
                        </a:solidFill>
                        <a:effectLst/>
                        <a:latin typeface="Calibri" panose="020F0502020204030204" pitchFamily="34" charset="0"/>
                      </a:endParaRPr>
                    </a:p>
                  </a:txBody>
                  <a:tcPr marL="8335" marR="8335" marT="8335" marB="0" anchor="b"/>
                </a:tc>
              </a:tr>
              <a:tr h="205478">
                <a:tc>
                  <a:txBody>
                    <a:bodyPr/>
                    <a:lstStyle/>
                    <a:p>
                      <a:pPr algn="l" fontAlgn="b"/>
                      <a:r>
                        <a:rPr lang="es-EC" sz="1400" u="none" strike="noStrike" dirty="0">
                          <a:effectLst/>
                        </a:rPr>
                        <a:t>MORONA SANTIAGO</a:t>
                      </a:r>
                      <a:endParaRPr lang="es-EC" sz="1400" b="0" i="0" u="none" strike="noStrike" dirty="0">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203</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32</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235</a:t>
                      </a:r>
                      <a:endParaRPr lang="es-EC" sz="1400" b="0" i="0" u="none" strike="noStrike">
                        <a:solidFill>
                          <a:srgbClr val="000000"/>
                        </a:solidFill>
                        <a:effectLst/>
                        <a:latin typeface="Calibri" panose="020F0502020204030204" pitchFamily="34" charset="0"/>
                      </a:endParaRPr>
                    </a:p>
                  </a:txBody>
                  <a:tcPr marL="8335" marR="8335" marT="8335" marB="0" anchor="b"/>
                </a:tc>
              </a:tr>
              <a:tr h="205478">
                <a:tc>
                  <a:txBody>
                    <a:bodyPr/>
                    <a:lstStyle/>
                    <a:p>
                      <a:pPr algn="l" fontAlgn="b"/>
                      <a:r>
                        <a:rPr lang="es-EC" sz="1400" u="none" strike="noStrike">
                          <a:effectLst/>
                        </a:rPr>
                        <a:t>NAPO</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dirty="0">
                          <a:effectLst/>
                        </a:rPr>
                        <a:t>51</a:t>
                      </a:r>
                      <a:endParaRPr lang="es-EC" sz="1400" b="0" i="0" u="none" strike="noStrike" dirty="0">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5</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56</a:t>
                      </a:r>
                      <a:endParaRPr lang="es-EC" sz="1400" b="0" i="0" u="none" strike="noStrike">
                        <a:solidFill>
                          <a:srgbClr val="000000"/>
                        </a:solidFill>
                        <a:effectLst/>
                        <a:latin typeface="Calibri" panose="020F0502020204030204" pitchFamily="34" charset="0"/>
                      </a:endParaRPr>
                    </a:p>
                  </a:txBody>
                  <a:tcPr marL="8335" marR="8335" marT="8335" marB="0" anchor="b"/>
                </a:tc>
              </a:tr>
              <a:tr h="205478">
                <a:tc>
                  <a:txBody>
                    <a:bodyPr/>
                    <a:lstStyle/>
                    <a:p>
                      <a:pPr algn="l" fontAlgn="b"/>
                      <a:r>
                        <a:rPr lang="es-EC" sz="1400" u="none" strike="noStrike">
                          <a:effectLst/>
                        </a:rPr>
                        <a:t>ORELLANA</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dirty="0">
                          <a:effectLst/>
                        </a:rPr>
                        <a:t>173</a:t>
                      </a:r>
                      <a:endParaRPr lang="es-EC" sz="1400" b="0" i="0" u="none" strike="noStrike" dirty="0">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44</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217</a:t>
                      </a:r>
                      <a:endParaRPr lang="es-EC" sz="1400" b="0" i="0" u="none" strike="noStrike">
                        <a:solidFill>
                          <a:srgbClr val="000000"/>
                        </a:solidFill>
                        <a:effectLst/>
                        <a:latin typeface="Calibri" panose="020F0502020204030204" pitchFamily="34" charset="0"/>
                      </a:endParaRPr>
                    </a:p>
                  </a:txBody>
                  <a:tcPr marL="8335" marR="8335" marT="8335" marB="0" anchor="b"/>
                </a:tc>
              </a:tr>
              <a:tr h="205478">
                <a:tc>
                  <a:txBody>
                    <a:bodyPr/>
                    <a:lstStyle/>
                    <a:p>
                      <a:pPr algn="l" fontAlgn="b"/>
                      <a:r>
                        <a:rPr lang="es-EC" sz="1400" u="none" strike="noStrike">
                          <a:effectLst/>
                        </a:rPr>
                        <a:t>PASTAZA</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dirty="0">
                          <a:effectLst/>
                        </a:rPr>
                        <a:t>153</a:t>
                      </a:r>
                      <a:endParaRPr lang="es-EC" sz="1400" b="0" i="0" u="none" strike="noStrike" dirty="0">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14</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167</a:t>
                      </a:r>
                      <a:endParaRPr lang="es-EC" sz="1400" b="0" i="0" u="none" strike="noStrike">
                        <a:solidFill>
                          <a:srgbClr val="000000"/>
                        </a:solidFill>
                        <a:effectLst/>
                        <a:latin typeface="Calibri" panose="020F0502020204030204" pitchFamily="34" charset="0"/>
                      </a:endParaRPr>
                    </a:p>
                  </a:txBody>
                  <a:tcPr marL="8335" marR="8335" marT="8335" marB="0" anchor="b"/>
                </a:tc>
              </a:tr>
              <a:tr h="205478">
                <a:tc>
                  <a:txBody>
                    <a:bodyPr/>
                    <a:lstStyle/>
                    <a:p>
                      <a:pPr algn="l" fontAlgn="b"/>
                      <a:r>
                        <a:rPr lang="es-EC" sz="1400" u="none" strike="noStrike">
                          <a:effectLst/>
                        </a:rPr>
                        <a:t>PICHINCHA</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dirty="0">
                          <a:effectLst/>
                        </a:rPr>
                        <a:t>3438</a:t>
                      </a:r>
                      <a:endParaRPr lang="es-EC" sz="1400" b="0" i="0" u="none" strike="noStrike" dirty="0">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294</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3732</a:t>
                      </a:r>
                      <a:endParaRPr lang="es-EC" sz="1400" b="0" i="0" u="none" strike="noStrike">
                        <a:solidFill>
                          <a:srgbClr val="000000"/>
                        </a:solidFill>
                        <a:effectLst/>
                        <a:latin typeface="Calibri" panose="020F0502020204030204" pitchFamily="34" charset="0"/>
                      </a:endParaRPr>
                    </a:p>
                  </a:txBody>
                  <a:tcPr marL="8335" marR="8335" marT="8335" marB="0" anchor="b"/>
                </a:tc>
              </a:tr>
              <a:tr h="205478">
                <a:tc>
                  <a:txBody>
                    <a:bodyPr/>
                    <a:lstStyle/>
                    <a:p>
                      <a:pPr algn="l" fontAlgn="b"/>
                      <a:r>
                        <a:rPr lang="es-EC" sz="1400" u="none" strike="noStrike">
                          <a:effectLst/>
                        </a:rPr>
                        <a:t>SANTA ELENA</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102</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dirty="0">
                          <a:effectLst/>
                        </a:rPr>
                        <a:t>35</a:t>
                      </a:r>
                      <a:endParaRPr lang="es-EC" sz="1400" b="0" i="0" u="none" strike="noStrike" dirty="0">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dirty="0">
                          <a:effectLst/>
                        </a:rPr>
                        <a:t>137</a:t>
                      </a:r>
                      <a:endParaRPr lang="es-EC" sz="1400" b="0" i="0" u="none" strike="noStrike" dirty="0">
                        <a:solidFill>
                          <a:srgbClr val="000000"/>
                        </a:solidFill>
                        <a:effectLst/>
                        <a:latin typeface="Calibri" panose="020F0502020204030204" pitchFamily="34" charset="0"/>
                      </a:endParaRPr>
                    </a:p>
                  </a:txBody>
                  <a:tcPr marL="8335" marR="8335" marT="8335" marB="0" anchor="b"/>
                </a:tc>
              </a:tr>
              <a:tr h="205478">
                <a:tc>
                  <a:txBody>
                    <a:bodyPr/>
                    <a:lstStyle/>
                    <a:p>
                      <a:pPr algn="l" fontAlgn="b"/>
                      <a:r>
                        <a:rPr lang="es-EC" sz="1400" u="none" strike="noStrike" dirty="0">
                          <a:effectLst/>
                        </a:rPr>
                        <a:t>SANTO DOMINGO DE LOS </a:t>
                      </a:r>
                      <a:r>
                        <a:rPr lang="es-EC" sz="1400" u="none" strike="noStrike" dirty="0" smtClean="0">
                          <a:effectLst/>
                        </a:rPr>
                        <a:t>TSÁCHILAS</a:t>
                      </a:r>
                      <a:endParaRPr lang="es-EC" sz="1400" b="0" i="0" u="none" strike="noStrike" dirty="0">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375</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dirty="0">
                          <a:effectLst/>
                        </a:rPr>
                        <a:t>143</a:t>
                      </a:r>
                      <a:endParaRPr lang="es-EC" sz="1400" b="0" i="0" u="none" strike="noStrike" dirty="0">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dirty="0">
                          <a:effectLst/>
                        </a:rPr>
                        <a:t>518</a:t>
                      </a:r>
                      <a:endParaRPr lang="es-EC" sz="1400" b="0" i="0" u="none" strike="noStrike" dirty="0">
                        <a:solidFill>
                          <a:srgbClr val="000000"/>
                        </a:solidFill>
                        <a:effectLst/>
                        <a:latin typeface="Calibri" panose="020F0502020204030204" pitchFamily="34" charset="0"/>
                      </a:endParaRPr>
                    </a:p>
                  </a:txBody>
                  <a:tcPr marL="8335" marR="8335" marT="8335" marB="0" anchor="b"/>
                </a:tc>
              </a:tr>
              <a:tr h="205478">
                <a:tc>
                  <a:txBody>
                    <a:bodyPr/>
                    <a:lstStyle/>
                    <a:p>
                      <a:pPr algn="l" fontAlgn="b"/>
                      <a:r>
                        <a:rPr lang="es-EC" sz="1400" u="none" strike="noStrike" dirty="0" smtClean="0">
                          <a:effectLst/>
                        </a:rPr>
                        <a:t>SUCUMBÍOS</a:t>
                      </a:r>
                      <a:endParaRPr lang="es-EC" sz="1400" b="0" i="0" u="none" strike="noStrike" dirty="0">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160</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56</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dirty="0">
                          <a:effectLst/>
                        </a:rPr>
                        <a:t>216</a:t>
                      </a:r>
                      <a:endParaRPr lang="es-EC" sz="1400" b="0" i="0" u="none" strike="noStrike" dirty="0">
                        <a:solidFill>
                          <a:srgbClr val="000000"/>
                        </a:solidFill>
                        <a:effectLst/>
                        <a:latin typeface="Calibri" panose="020F0502020204030204" pitchFamily="34" charset="0"/>
                      </a:endParaRPr>
                    </a:p>
                  </a:txBody>
                  <a:tcPr marL="8335" marR="8335" marT="8335" marB="0" anchor="b"/>
                </a:tc>
              </a:tr>
              <a:tr h="205478">
                <a:tc>
                  <a:txBody>
                    <a:bodyPr/>
                    <a:lstStyle/>
                    <a:p>
                      <a:pPr algn="l" fontAlgn="b"/>
                      <a:r>
                        <a:rPr lang="es-EC" sz="1400" u="none" strike="noStrike">
                          <a:effectLst/>
                        </a:rPr>
                        <a:t>TUNGURAHUA</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dirty="0">
                          <a:effectLst/>
                        </a:rPr>
                        <a:t>428</a:t>
                      </a:r>
                      <a:endParaRPr lang="es-EC" sz="1400" b="0" i="0" u="none" strike="noStrike" dirty="0">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36</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dirty="0">
                          <a:effectLst/>
                        </a:rPr>
                        <a:t>464</a:t>
                      </a:r>
                      <a:endParaRPr lang="es-EC" sz="1400" b="0" i="0" u="none" strike="noStrike" dirty="0">
                        <a:solidFill>
                          <a:srgbClr val="000000"/>
                        </a:solidFill>
                        <a:effectLst/>
                        <a:latin typeface="Calibri" panose="020F0502020204030204" pitchFamily="34" charset="0"/>
                      </a:endParaRPr>
                    </a:p>
                  </a:txBody>
                  <a:tcPr marL="8335" marR="8335" marT="8335" marB="0" anchor="b"/>
                </a:tc>
              </a:tr>
              <a:tr h="205478">
                <a:tc>
                  <a:txBody>
                    <a:bodyPr/>
                    <a:lstStyle/>
                    <a:p>
                      <a:pPr algn="l" fontAlgn="b"/>
                      <a:r>
                        <a:rPr lang="es-EC" sz="1400" u="none" strike="noStrike">
                          <a:effectLst/>
                        </a:rPr>
                        <a:t>ZAMORA CHINCHIPE</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dirty="0">
                          <a:effectLst/>
                        </a:rPr>
                        <a:t>39</a:t>
                      </a:r>
                      <a:endParaRPr lang="es-EC" sz="1400" b="0" i="0" u="none" strike="noStrike" dirty="0">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a:effectLst/>
                        </a:rPr>
                        <a:t>2</a:t>
                      </a:r>
                      <a:endParaRPr lang="es-EC" sz="1400" b="0" i="0" u="none" strike="noStrike">
                        <a:solidFill>
                          <a:srgbClr val="000000"/>
                        </a:solidFill>
                        <a:effectLst/>
                        <a:latin typeface="Calibri" panose="020F0502020204030204" pitchFamily="34" charset="0"/>
                      </a:endParaRPr>
                    </a:p>
                  </a:txBody>
                  <a:tcPr marL="8335" marR="8335" marT="8335" marB="0" anchor="b"/>
                </a:tc>
                <a:tc>
                  <a:txBody>
                    <a:bodyPr/>
                    <a:lstStyle/>
                    <a:p>
                      <a:pPr algn="r" fontAlgn="b"/>
                      <a:r>
                        <a:rPr lang="es-EC" sz="1400" u="none" strike="noStrike" dirty="0">
                          <a:effectLst/>
                        </a:rPr>
                        <a:t>41</a:t>
                      </a:r>
                      <a:endParaRPr lang="es-EC" sz="1400" b="0" i="0" u="none" strike="noStrike" dirty="0">
                        <a:solidFill>
                          <a:srgbClr val="000000"/>
                        </a:solidFill>
                        <a:effectLst/>
                        <a:latin typeface="Calibri" panose="020F0502020204030204" pitchFamily="34" charset="0"/>
                      </a:endParaRPr>
                    </a:p>
                  </a:txBody>
                  <a:tcPr marL="8335" marR="8335" marT="8335" marB="0" anchor="b"/>
                </a:tc>
              </a:tr>
              <a:tr h="261978">
                <a:tc>
                  <a:txBody>
                    <a:bodyPr/>
                    <a:lstStyle/>
                    <a:p>
                      <a:pPr algn="l" fontAlgn="b"/>
                      <a:r>
                        <a:rPr lang="es-EC" sz="1800" u="none" strike="noStrike" dirty="0">
                          <a:effectLst/>
                        </a:rPr>
                        <a:t>TOTAL GENERAL</a:t>
                      </a:r>
                      <a:endParaRPr lang="es-EC" sz="1800" b="1" i="0" u="none" strike="noStrike" dirty="0">
                        <a:solidFill>
                          <a:srgbClr val="000000"/>
                        </a:solidFill>
                        <a:effectLst/>
                        <a:latin typeface="Calibri" panose="020F0502020204030204" pitchFamily="34" charset="0"/>
                      </a:endParaRPr>
                    </a:p>
                  </a:txBody>
                  <a:tcPr marL="8335" marR="8335" marT="8335" marB="0" anchor="b"/>
                </a:tc>
                <a:tc>
                  <a:txBody>
                    <a:bodyPr/>
                    <a:lstStyle/>
                    <a:p>
                      <a:pPr algn="r" fontAlgn="b"/>
                      <a:r>
                        <a:rPr lang="es-EC" sz="1800" b="1" u="none" strike="noStrike" dirty="0">
                          <a:effectLst/>
                        </a:rPr>
                        <a:t>11311</a:t>
                      </a:r>
                      <a:endParaRPr lang="es-EC" sz="1800" b="1" i="0" u="none" strike="noStrike" dirty="0">
                        <a:solidFill>
                          <a:srgbClr val="000000"/>
                        </a:solidFill>
                        <a:effectLst/>
                        <a:latin typeface="Calibri" panose="020F0502020204030204" pitchFamily="34" charset="0"/>
                      </a:endParaRPr>
                    </a:p>
                  </a:txBody>
                  <a:tcPr marL="8335" marR="8335" marT="8335" marB="0" anchor="b"/>
                </a:tc>
                <a:tc>
                  <a:txBody>
                    <a:bodyPr/>
                    <a:lstStyle/>
                    <a:p>
                      <a:pPr algn="r" fontAlgn="b"/>
                      <a:r>
                        <a:rPr lang="es-EC" sz="1800" b="1" u="none" strike="noStrike" dirty="0">
                          <a:effectLst/>
                        </a:rPr>
                        <a:t>1478</a:t>
                      </a:r>
                      <a:endParaRPr lang="es-EC" sz="1800" b="1" i="0" u="none" strike="noStrike" dirty="0">
                        <a:solidFill>
                          <a:srgbClr val="000000"/>
                        </a:solidFill>
                        <a:effectLst/>
                        <a:latin typeface="Calibri" panose="020F0502020204030204" pitchFamily="34" charset="0"/>
                      </a:endParaRPr>
                    </a:p>
                  </a:txBody>
                  <a:tcPr marL="8335" marR="8335" marT="8335" marB="0" anchor="b"/>
                </a:tc>
                <a:tc>
                  <a:txBody>
                    <a:bodyPr/>
                    <a:lstStyle/>
                    <a:p>
                      <a:pPr algn="r" fontAlgn="b"/>
                      <a:r>
                        <a:rPr lang="es-EC" sz="1800" b="1" u="none" strike="noStrike" dirty="0">
                          <a:effectLst/>
                        </a:rPr>
                        <a:t>12789</a:t>
                      </a:r>
                      <a:endParaRPr lang="es-EC" sz="1800" b="1" i="0" u="none" strike="noStrike" dirty="0">
                        <a:solidFill>
                          <a:srgbClr val="000000"/>
                        </a:solidFill>
                        <a:effectLst/>
                        <a:latin typeface="Calibri" panose="020F0502020204030204" pitchFamily="34" charset="0"/>
                      </a:endParaRPr>
                    </a:p>
                  </a:txBody>
                  <a:tcPr marL="8335" marR="8335" marT="8335" marB="0" anchor="b"/>
                </a:tc>
              </a:tr>
            </a:tbl>
          </a:graphicData>
        </a:graphic>
      </p:graphicFrame>
    </p:spTree>
    <p:extLst>
      <p:ext uri="{BB962C8B-B14F-4D97-AF65-F5344CB8AC3E}">
        <p14:creationId xmlns:p14="http://schemas.microsoft.com/office/powerpoint/2010/main" val="36060250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7133" y="242888"/>
            <a:ext cx="8544984" cy="6426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248732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884" y="242888"/>
            <a:ext cx="8447616" cy="6426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26948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617" y="155972"/>
            <a:ext cx="8796867" cy="6405563"/>
          </a:xfrm>
          <a:prstGeom prst="rect">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113672770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618" y="254794"/>
            <a:ext cx="8699500" cy="6434138"/>
          </a:xfrm>
          <a:prstGeom prst="rect">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00030862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1885" y="242888"/>
            <a:ext cx="8544983" cy="6426994"/>
          </a:xfrm>
          <a:prstGeom prst="rect">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34847681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618" y="108347"/>
            <a:ext cx="8604249" cy="6615113"/>
          </a:xfrm>
          <a:prstGeom prst="rect">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8099272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618" y="134542"/>
            <a:ext cx="8604249" cy="6535340"/>
          </a:xfrm>
          <a:prstGeom prst="rect">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362656906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2618" y="80963"/>
            <a:ext cx="8699500" cy="6642497"/>
          </a:xfrm>
          <a:prstGeom prst="rect">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144020849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14" y="908720"/>
            <a:ext cx="9138686"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0" y="0"/>
            <a:ext cx="9144000" cy="908720"/>
          </a:xfrm>
          <a:prstGeom prst="rect">
            <a:avLst/>
          </a:prstGeom>
          <a:solidFill>
            <a:srgbClr val="00206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179512" y="260648"/>
            <a:ext cx="3456384" cy="369332"/>
          </a:xfrm>
          <a:prstGeom prst="rect">
            <a:avLst/>
          </a:prstGeom>
          <a:noFill/>
        </p:spPr>
        <p:txBody>
          <a:bodyPr wrap="square" rtlCol="0">
            <a:spAutoFit/>
          </a:bodyPr>
          <a:lstStyle/>
          <a:p>
            <a:r>
              <a:rPr lang="es-EC" b="1" dirty="0" smtClean="0">
                <a:solidFill>
                  <a:schemeClr val="bg1"/>
                </a:solidFill>
              </a:rPr>
              <a:t>FISCALÍA GENERAL DEL ESTADO</a:t>
            </a:r>
            <a:endParaRPr lang="es-EC" b="1" dirty="0">
              <a:solidFill>
                <a:schemeClr val="bg1"/>
              </a:solidFill>
            </a:endParaRPr>
          </a:p>
        </p:txBody>
      </p:sp>
      <p:sp>
        <p:nvSpPr>
          <p:cNvPr id="9" name="8 Rectángulo"/>
          <p:cNvSpPr/>
          <p:nvPr/>
        </p:nvSpPr>
        <p:spPr>
          <a:xfrm>
            <a:off x="827584" y="1988840"/>
            <a:ext cx="7704856" cy="1569660"/>
          </a:xfrm>
          <a:prstGeom prst="rect">
            <a:avLst/>
          </a:prstGeom>
        </p:spPr>
        <p:txBody>
          <a:bodyPr wrap="square">
            <a:spAutoFit/>
          </a:bodyPr>
          <a:lstStyle/>
          <a:p>
            <a:pPr algn="ctr"/>
            <a:r>
              <a:rPr lang="es-EC" sz="3200" b="1" dirty="0" smtClean="0">
                <a:solidFill>
                  <a:schemeClr val="bg1"/>
                </a:solidFill>
              </a:rPr>
              <a:t/>
            </a:r>
            <a:br>
              <a:rPr lang="es-EC" sz="3200" b="1" dirty="0" smtClean="0">
                <a:solidFill>
                  <a:schemeClr val="bg1"/>
                </a:solidFill>
              </a:rPr>
            </a:br>
            <a:r>
              <a:rPr lang="es-EC" sz="3200" b="1" dirty="0" smtClean="0">
                <a:solidFill>
                  <a:schemeClr val="bg1"/>
                </a:solidFill>
              </a:rPr>
              <a:t/>
            </a:r>
            <a:br>
              <a:rPr lang="es-EC" sz="3200" b="1" dirty="0" smtClean="0">
                <a:solidFill>
                  <a:schemeClr val="bg1"/>
                </a:solidFill>
              </a:rPr>
            </a:br>
            <a:endParaRPr lang="es-EC" sz="3200" b="1" dirty="0">
              <a:solidFill>
                <a:schemeClr val="bg1"/>
              </a:solidFill>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2469" y="0"/>
            <a:ext cx="1853001" cy="92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179512" y="980728"/>
            <a:ext cx="8712968" cy="6001643"/>
          </a:xfrm>
          <a:prstGeom prst="rect">
            <a:avLst/>
          </a:prstGeom>
        </p:spPr>
        <p:txBody>
          <a:bodyPr wrap="square">
            <a:spAutoFit/>
          </a:bodyPr>
          <a:lstStyle/>
          <a:p>
            <a:pPr algn="just">
              <a:defRPr/>
            </a:pPr>
            <a:r>
              <a:rPr lang="es-ES_tradnl" sz="3200" dirty="0">
                <a:solidFill>
                  <a:schemeClr val="bg1"/>
                </a:solidFill>
              </a:rPr>
              <a:t>El Sistema de Alerta Temprana de Desaparecidos (SATD) </a:t>
            </a:r>
            <a:r>
              <a:rPr lang="es-ES_tradnl" sz="3200" dirty="0" smtClean="0">
                <a:solidFill>
                  <a:schemeClr val="bg1"/>
                </a:solidFill>
              </a:rPr>
              <a:t>también comprende </a:t>
            </a:r>
            <a:r>
              <a:rPr lang="es-ES_tradnl" sz="3200" dirty="0">
                <a:solidFill>
                  <a:schemeClr val="bg1"/>
                </a:solidFill>
              </a:rPr>
              <a:t>la </a:t>
            </a:r>
            <a:r>
              <a:rPr lang="es-ES_tradnl" sz="3200" dirty="0" smtClean="0">
                <a:solidFill>
                  <a:schemeClr val="bg1"/>
                </a:solidFill>
              </a:rPr>
              <a:t>siguiente ficha:</a:t>
            </a:r>
          </a:p>
          <a:p>
            <a:pPr algn="just">
              <a:defRPr/>
            </a:pPr>
            <a:endParaRPr lang="es-ES_tradnl" sz="3200" dirty="0">
              <a:solidFill>
                <a:schemeClr val="bg1"/>
              </a:solidFill>
            </a:endParaRPr>
          </a:p>
          <a:p>
            <a:pPr marL="914400" lvl="1" indent="-457200">
              <a:buFont typeface="Arial" panose="020B0604020202020204" pitchFamily="34" charset="0"/>
              <a:buChar char="•"/>
              <a:defRPr/>
            </a:pPr>
            <a:r>
              <a:rPr lang="es-ES_tradnl" sz="3200" dirty="0" smtClean="0">
                <a:solidFill>
                  <a:schemeClr val="bg1"/>
                </a:solidFill>
              </a:rPr>
              <a:t>Fichas post-mortem, que recoge características físicas relevantes de un cadáver N.N., como prótesis, marcapasos, grapas, válvulas, talla, tiene todos los dedos, pelo, bigote, barba, amputaciones, cicatrices, tatuajes, lesiones, otros</a:t>
            </a:r>
          </a:p>
          <a:p>
            <a:pPr marL="457200" indent="-457200">
              <a:buFont typeface="Arial" panose="020B0604020202020204" pitchFamily="34" charset="0"/>
              <a:buChar char="•"/>
              <a:defRPr/>
            </a:pPr>
            <a:endParaRPr lang="es-ES_tradnl" sz="3200" dirty="0" smtClean="0">
              <a:solidFill>
                <a:schemeClr val="bg1"/>
              </a:solidFill>
            </a:endParaRPr>
          </a:p>
          <a:p>
            <a:pPr marL="914400" lvl="1" indent="-457200">
              <a:buFont typeface="Arial" panose="020B0604020202020204" pitchFamily="34" charset="0"/>
              <a:buChar char="•"/>
              <a:defRPr/>
            </a:pPr>
            <a:endParaRPr lang="es-EC" sz="3200" dirty="0">
              <a:solidFill>
                <a:schemeClr val="bg1"/>
              </a:solidFill>
            </a:endParaRPr>
          </a:p>
          <a:p>
            <a:pPr algn="just">
              <a:defRPr/>
            </a:pPr>
            <a:endParaRPr lang="es-EC" sz="3200" dirty="0">
              <a:solidFill>
                <a:schemeClr val="bg1"/>
              </a:solidFill>
            </a:endParaRPr>
          </a:p>
        </p:txBody>
      </p:sp>
    </p:spTree>
    <p:extLst>
      <p:ext uri="{BB962C8B-B14F-4D97-AF65-F5344CB8AC3E}">
        <p14:creationId xmlns:p14="http://schemas.microsoft.com/office/powerpoint/2010/main" val="16687916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0825" y="260350"/>
            <a:ext cx="8713788" cy="6337300"/>
          </a:xfrm>
          <a:prstGeom prst="rect">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5274180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14" y="908720"/>
            <a:ext cx="9138686"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0" y="0"/>
            <a:ext cx="9144000" cy="908720"/>
          </a:xfrm>
          <a:prstGeom prst="rect">
            <a:avLst/>
          </a:prstGeom>
          <a:solidFill>
            <a:srgbClr val="00206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179512" y="260648"/>
            <a:ext cx="3456384" cy="369332"/>
          </a:xfrm>
          <a:prstGeom prst="rect">
            <a:avLst/>
          </a:prstGeom>
          <a:noFill/>
        </p:spPr>
        <p:txBody>
          <a:bodyPr wrap="square" rtlCol="0">
            <a:spAutoFit/>
          </a:bodyPr>
          <a:lstStyle/>
          <a:p>
            <a:r>
              <a:rPr lang="es-EC" b="1" dirty="0" smtClean="0">
                <a:solidFill>
                  <a:schemeClr val="bg1"/>
                </a:solidFill>
              </a:rPr>
              <a:t>FISCALÍA GENERAL DEL ESTADO</a:t>
            </a:r>
            <a:endParaRPr lang="es-EC" b="1" dirty="0">
              <a:solidFill>
                <a:schemeClr val="bg1"/>
              </a:solidFill>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2469" y="0"/>
            <a:ext cx="1853001" cy="92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Gráfico 6"/>
          <p:cNvGraphicFramePr>
            <a:graphicFrameLocks/>
          </p:cNvGraphicFramePr>
          <p:nvPr>
            <p:extLst>
              <p:ext uri="{D42A27DB-BD31-4B8C-83A1-F6EECF244321}">
                <p14:modId xmlns:p14="http://schemas.microsoft.com/office/powerpoint/2010/main" val="4189362736"/>
              </p:ext>
            </p:extLst>
          </p:nvPr>
        </p:nvGraphicFramePr>
        <p:xfrm>
          <a:off x="179512" y="1556792"/>
          <a:ext cx="8377607" cy="48965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08345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0825" y="188913"/>
            <a:ext cx="8713788" cy="6408737"/>
          </a:xfrm>
          <a:prstGeom prst="rect">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443616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4463" y="274638"/>
            <a:ext cx="8748712" cy="6467475"/>
          </a:xfrm>
          <a:prstGeom prst="rect">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405723959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44463" y="333375"/>
            <a:ext cx="8748712" cy="6440488"/>
          </a:xfrm>
          <a:prstGeom prst="rect">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25813798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388" y="333375"/>
            <a:ext cx="8713787" cy="6135688"/>
          </a:xfrm>
          <a:prstGeom prst="rect">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196863343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388" y="455613"/>
            <a:ext cx="8785225" cy="6142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03077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9388" y="246063"/>
            <a:ext cx="8640762" cy="6337300"/>
          </a:xfrm>
          <a:prstGeom prst="rect">
            <a:avLst/>
          </a:prstGeom>
          <a:ln/>
        </p:spPr>
        <p:style>
          <a:lnRef idx="2">
            <a:schemeClr val="accent1"/>
          </a:lnRef>
          <a:fillRef idx="1">
            <a:schemeClr val="lt1"/>
          </a:fillRef>
          <a:effectRef idx="0">
            <a:schemeClr val="accent1"/>
          </a:effectRef>
          <a:fontRef idx="minor">
            <a:schemeClr val="dk1"/>
          </a:fontRef>
        </p:style>
      </p:pic>
    </p:spTree>
    <p:extLst>
      <p:ext uri="{BB962C8B-B14F-4D97-AF65-F5344CB8AC3E}">
        <p14:creationId xmlns:p14="http://schemas.microsoft.com/office/powerpoint/2010/main" val="484344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14" y="908720"/>
            <a:ext cx="9138686" cy="5949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0" y="0"/>
            <a:ext cx="9144000" cy="908720"/>
          </a:xfrm>
          <a:prstGeom prst="rect">
            <a:avLst/>
          </a:prstGeom>
          <a:solidFill>
            <a:srgbClr val="002060"/>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179512" y="260648"/>
            <a:ext cx="3456384" cy="369332"/>
          </a:xfrm>
          <a:prstGeom prst="rect">
            <a:avLst/>
          </a:prstGeom>
          <a:noFill/>
        </p:spPr>
        <p:txBody>
          <a:bodyPr wrap="square" rtlCol="0">
            <a:spAutoFit/>
          </a:bodyPr>
          <a:lstStyle/>
          <a:p>
            <a:r>
              <a:rPr lang="es-EC" b="1" dirty="0" smtClean="0">
                <a:solidFill>
                  <a:schemeClr val="bg1"/>
                </a:solidFill>
              </a:rPr>
              <a:t>FISCALÍA GENERAL DEL ESTADO</a:t>
            </a:r>
            <a:endParaRPr lang="es-EC" b="1" dirty="0">
              <a:solidFill>
                <a:schemeClr val="bg1"/>
              </a:solidFill>
            </a:endParaRPr>
          </a:p>
        </p:txBody>
      </p:sp>
      <p:sp>
        <p:nvSpPr>
          <p:cNvPr id="9" name="8 Rectángulo"/>
          <p:cNvSpPr/>
          <p:nvPr/>
        </p:nvSpPr>
        <p:spPr>
          <a:xfrm>
            <a:off x="827584" y="1988840"/>
            <a:ext cx="7704856" cy="1569660"/>
          </a:xfrm>
          <a:prstGeom prst="rect">
            <a:avLst/>
          </a:prstGeom>
        </p:spPr>
        <p:txBody>
          <a:bodyPr wrap="square">
            <a:spAutoFit/>
          </a:bodyPr>
          <a:lstStyle/>
          <a:p>
            <a:pPr algn="ctr"/>
            <a:r>
              <a:rPr lang="es-EC" sz="3200" b="1" dirty="0" smtClean="0">
                <a:solidFill>
                  <a:schemeClr val="bg1"/>
                </a:solidFill>
              </a:rPr>
              <a:t/>
            </a:r>
            <a:br>
              <a:rPr lang="es-EC" sz="3200" b="1" dirty="0" smtClean="0">
                <a:solidFill>
                  <a:schemeClr val="bg1"/>
                </a:solidFill>
              </a:rPr>
            </a:br>
            <a:r>
              <a:rPr lang="es-EC" sz="3200" b="1" dirty="0" smtClean="0">
                <a:solidFill>
                  <a:schemeClr val="bg1"/>
                </a:solidFill>
              </a:rPr>
              <a:t/>
            </a:r>
            <a:br>
              <a:rPr lang="es-EC" sz="3200" b="1" dirty="0" smtClean="0">
                <a:solidFill>
                  <a:schemeClr val="bg1"/>
                </a:solidFill>
              </a:rPr>
            </a:br>
            <a:endParaRPr lang="es-EC" sz="3200" b="1" dirty="0">
              <a:solidFill>
                <a:schemeClr val="bg1"/>
              </a:solidFill>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362469" y="0"/>
            <a:ext cx="1853001" cy="928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Rectángulo"/>
          <p:cNvSpPr/>
          <p:nvPr/>
        </p:nvSpPr>
        <p:spPr>
          <a:xfrm>
            <a:off x="179512" y="980728"/>
            <a:ext cx="8712968" cy="5509200"/>
          </a:xfrm>
          <a:prstGeom prst="rect">
            <a:avLst/>
          </a:prstGeom>
        </p:spPr>
        <p:txBody>
          <a:bodyPr wrap="square">
            <a:spAutoFit/>
          </a:bodyPr>
          <a:lstStyle/>
          <a:p>
            <a:pPr algn="ctr"/>
            <a:r>
              <a:rPr lang="es-EC" sz="3200" b="1" dirty="0" smtClean="0">
                <a:solidFill>
                  <a:schemeClr val="bg1"/>
                </a:solidFill>
              </a:rPr>
              <a:t>INTRODUCCIÓN  A LA PROBLEMÁTICA</a:t>
            </a:r>
          </a:p>
          <a:p>
            <a:pPr algn="ctr"/>
            <a:endParaRPr lang="es-EC" sz="3200" b="1" dirty="0">
              <a:solidFill>
                <a:schemeClr val="bg1"/>
              </a:solidFill>
            </a:endParaRPr>
          </a:p>
          <a:p>
            <a:pPr algn="just">
              <a:defRPr/>
            </a:pPr>
            <a:r>
              <a:rPr lang="es-ES_tradnl" sz="3200" dirty="0" smtClean="0">
                <a:solidFill>
                  <a:schemeClr val="bg1"/>
                </a:solidFill>
              </a:rPr>
              <a:t>Las </a:t>
            </a:r>
            <a:r>
              <a:rPr lang="es-ES_tradnl" sz="3200" dirty="0">
                <a:solidFill>
                  <a:schemeClr val="bg1"/>
                </a:solidFill>
              </a:rPr>
              <a:t>personas desaparecen por razones voluntarias e </a:t>
            </a:r>
            <a:r>
              <a:rPr lang="es-ES_tradnl" sz="3200" dirty="0" smtClean="0">
                <a:solidFill>
                  <a:schemeClr val="bg1"/>
                </a:solidFill>
              </a:rPr>
              <a:t>involuntarias:</a:t>
            </a:r>
          </a:p>
          <a:p>
            <a:pPr marL="457200" indent="-457200" algn="just">
              <a:buFont typeface="Arial" panose="020B0604020202020204" pitchFamily="34" charset="0"/>
              <a:buChar char="•"/>
              <a:defRPr/>
            </a:pPr>
            <a:r>
              <a:rPr lang="es-ES_tradnl" sz="3200" b="1" dirty="0" smtClean="0">
                <a:solidFill>
                  <a:schemeClr val="bg1"/>
                </a:solidFill>
              </a:rPr>
              <a:t>Voluntarias:</a:t>
            </a:r>
          </a:p>
          <a:p>
            <a:pPr marL="914400" lvl="1" indent="-457200" algn="just">
              <a:buFont typeface="Arial" panose="020B0604020202020204" pitchFamily="34" charset="0"/>
              <a:buChar char="•"/>
              <a:defRPr/>
            </a:pPr>
            <a:r>
              <a:rPr lang="es-ES_tradnl" sz="3200" dirty="0" smtClean="0">
                <a:solidFill>
                  <a:schemeClr val="bg1"/>
                </a:solidFill>
              </a:rPr>
              <a:t>Migración</a:t>
            </a:r>
            <a:r>
              <a:rPr lang="es-ES_tradnl" sz="3200" dirty="0">
                <a:solidFill>
                  <a:schemeClr val="bg1"/>
                </a:solidFill>
              </a:rPr>
              <a:t>, razones sentimentales, entre </a:t>
            </a:r>
            <a:r>
              <a:rPr lang="es-ES_tradnl" sz="3200" dirty="0" smtClean="0">
                <a:solidFill>
                  <a:schemeClr val="bg1"/>
                </a:solidFill>
              </a:rPr>
              <a:t>otras.</a:t>
            </a:r>
          </a:p>
          <a:p>
            <a:pPr marL="914400" lvl="1" indent="-457200" algn="just">
              <a:buFont typeface="Arial" panose="020B0604020202020204" pitchFamily="34" charset="0"/>
              <a:buChar char="•"/>
              <a:defRPr/>
            </a:pPr>
            <a:r>
              <a:rPr lang="es-ES_tradnl" sz="3200" dirty="0" smtClean="0">
                <a:solidFill>
                  <a:schemeClr val="bg1"/>
                </a:solidFill>
              </a:rPr>
              <a:t>Personas </a:t>
            </a:r>
            <a:r>
              <a:rPr lang="es-ES_tradnl" sz="3200" dirty="0">
                <a:solidFill>
                  <a:schemeClr val="bg1"/>
                </a:solidFill>
              </a:rPr>
              <a:t>que </a:t>
            </a:r>
            <a:r>
              <a:rPr lang="es-ES_tradnl" sz="3200" dirty="0" smtClean="0">
                <a:solidFill>
                  <a:schemeClr val="bg1"/>
                </a:solidFill>
              </a:rPr>
              <a:t>sufren </a:t>
            </a:r>
            <a:r>
              <a:rPr lang="es-ES_tradnl" sz="3200" dirty="0">
                <a:solidFill>
                  <a:schemeClr val="bg1"/>
                </a:solidFill>
              </a:rPr>
              <a:t>trastornos psiquiátricos y </a:t>
            </a:r>
            <a:r>
              <a:rPr lang="es-ES_tradnl" sz="3200" dirty="0" smtClean="0">
                <a:solidFill>
                  <a:schemeClr val="bg1"/>
                </a:solidFill>
              </a:rPr>
              <a:t>deciden </a:t>
            </a:r>
            <a:r>
              <a:rPr lang="es-ES_tradnl" sz="3200" dirty="0">
                <a:solidFill>
                  <a:schemeClr val="bg1"/>
                </a:solidFill>
              </a:rPr>
              <a:t>deambular fuera de su domicilio y no </a:t>
            </a:r>
            <a:r>
              <a:rPr lang="es-ES_tradnl" sz="3200" dirty="0" smtClean="0">
                <a:solidFill>
                  <a:schemeClr val="bg1"/>
                </a:solidFill>
              </a:rPr>
              <a:t>saben cómo </a:t>
            </a:r>
            <a:r>
              <a:rPr lang="es-ES_tradnl" sz="3200" dirty="0">
                <a:solidFill>
                  <a:schemeClr val="bg1"/>
                </a:solidFill>
              </a:rPr>
              <a:t>volver al mismo.</a:t>
            </a:r>
            <a:endParaRPr lang="es-EC" sz="3200" dirty="0">
              <a:solidFill>
                <a:schemeClr val="bg1"/>
              </a:solidFill>
            </a:endParaRPr>
          </a:p>
          <a:p>
            <a:pPr algn="just">
              <a:defRPr/>
            </a:pPr>
            <a:endParaRPr lang="es-EC" sz="3200" dirty="0">
              <a:solidFill>
                <a:schemeClr val="bg1"/>
              </a:solidFill>
            </a:endParaRPr>
          </a:p>
        </p:txBody>
      </p:sp>
    </p:spTree>
    <p:extLst>
      <p:ext uri="{BB962C8B-B14F-4D97-AF65-F5344CB8AC3E}">
        <p14:creationId xmlns:p14="http://schemas.microsoft.com/office/powerpoint/2010/main" val="1115673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2344341" y="476672"/>
            <a:ext cx="5086350" cy="11761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spAutoFit/>
          </a:bodyPr>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pPr>
            <a:r>
              <a:rPr lang="es-EC" altLang="es-EC" b="1" i="1" dirty="0" smtClean="0">
                <a:latin typeface="Calibri" panose="020F0502020204030204" pitchFamily="34" charset="0"/>
              </a:rPr>
              <a:t>DESAPARICIÓN VOLUNTARIA </a:t>
            </a:r>
          </a:p>
          <a:p>
            <a:pPr algn="ctr" hangingPunct="1">
              <a:lnSpc>
                <a:spcPct val="100000"/>
              </a:lnSpc>
            </a:pPr>
            <a:r>
              <a:rPr lang="es-EC" altLang="es-EC" b="1" i="1" dirty="0" smtClean="0">
                <a:latin typeface="Calibri" panose="020F0502020204030204" pitchFamily="34" charset="0"/>
              </a:rPr>
              <a:t>RAZONES DE ENFERMEDAD Y EDAD</a:t>
            </a:r>
          </a:p>
          <a:p>
            <a:pPr algn="ctr" hangingPunct="1">
              <a:lnSpc>
                <a:spcPct val="100000"/>
              </a:lnSpc>
            </a:pPr>
            <a:r>
              <a:rPr lang="es-EC" altLang="es-EC" b="1" i="1" dirty="0" smtClean="0">
                <a:latin typeface="Calibri" panose="020F0502020204030204" pitchFamily="34" charset="0"/>
              </a:rPr>
              <a:t>RAMÍREZ </a:t>
            </a:r>
            <a:r>
              <a:rPr lang="es-EC" altLang="es-EC" b="1" i="1" dirty="0">
                <a:latin typeface="Calibri" panose="020F0502020204030204" pitchFamily="34" charset="0"/>
              </a:rPr>
              <a:t>LÓPEZ LEONOR MARÍA</a:t>
            </a:r>
          </a:p>
          <a:p>
            <a:pPr algn="ctr" hangingPunct="1">
              <a:lnSpc>
                <a:spcPct val="100000"/>
              </a:lnSpc>
            </a:pPr>
            <a:endParaRPr lang="es-EC" altLang="es-EC" b="1" i="1" dirty="0">
              <a:latin typeface="Calibri" panose="020F0502020204030204" pitchFamily="34" charset="0"/>
            </a:endParaRPr>
          </a:p>
        </p:txBody>
      </p:sp>
      <p:sp>
        <p:nvSpPr>
          <p:cNvPr id="5122" name="Line 2"/>
          <p:cNvSpPr>
            <a:spLocks noChangeShapeType="1"/>
          </p:cNvSpPr>
          <p:nvPr/>
        </p:nvSpPr>
        <p:spPr bwMode="auto">
          <a:xfrm flipV="1">
            <a:off x="467544" y="1307669"/>
            <a:ext cx="9152335" cy="13097"/>
          </a:xfrm>
          <a:prstGeom prst="line">
            <a:avLst/>
          </a:prstGeom>
          <a:noFill/>
          <a:ln w="88920" cap="flat">
            <a:solidFill>
              <a:srgbClr val="5B9BD5">
                <a:alpha val="29999"/>
              </a:srgb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C" sz="1350"/>
          </a:p>
        </p:txBody>
      </p:sp>
      <p:sp>
        <p:nvSpPr>
          <p:cNvPr id="5123" name="Rectangle 3"/>
          <p:cNvSpPr>
            <a:spLocks noChangeArrowheads="1"/>
          </p:cNvSpPr>
          <p:nvPr/>
        </p:nvSpPr>
        <p:spPr bwMode="auto">
          <a:xfrm>
            <a:off x="3081338" y="1634728"/>
            <a:ext cx="3080147" cy="3451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spAutoFit/>
          </a:bodyPr>
          <a:lstStyle>
            <a:lvl1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pPr>
            <a:r>
              <a:rPr lang="es-EC" altLang="es-EC" b="1" i="1" dirty="0">
                <a:latin typeface="Calibri" panose="020F0502020204030204" pitchFamily="34" charset="0"/>
              </a:rPr>
              <a:t>DATOS </a:t>
            </a:r>
            <a:r>
              <a:rPr lang="es-EC" altLang="es-EC" b="1" i="1" dirty="0" smtClean="0">
                <a:latin typeface="Calibri" panose="020F0502020204030204" pitchFamily="34" charset="0"/>
              </a:rPr>
              <a:t>GENERALES</a:t>
            </a:r>
            <a:endParaRPr lang="es-EC" altLang="es-EC" b="1" i="1" dirty="0">
              <a:latin typeface="Calibri" panose="020F0502020204030204" pitchFamily="34" charset="0"/>
            </a:endParaRPr>
          </a:p>
        </p:txBody>
      </p:sp>
      <p:pic>
        <p:nvPicPr>
          <p:cNvPr id="512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b="-882"/>
          <a:stretch>
            <a:fillRect/>
          </a:stretch>
        </p:blipFill>
        <p:spPr bwMode="auto">
          <a:xfrm>
            <a:off x="290513" y="1828800"/>
            <a:ext cx="1599010" cy="1890713"/>
          </a:xfrm>
          <a:prstGeom prst="rect">
            <a:avLst/>
          </a:prstGeom>
          <a:noFill/>
          <a:ln>
            <a:noFill/>
          </a:ln>
          <a:effectLst/>
          <a:extLst>
            <a:ext uri="{909E8E84-426E-40DD-AFC4-6F175D3DCCD1}">
              <a14:hiddenFill xmlns:a14="http://schemas.microsoft.com/office/drawing/2010/main">
                <a:blipFill dpi="0" rotWithShape="0">
                  <a:blip/>
                  <a:srcRect r="491" b="-882"/>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5125" name="Group 5"/>
          <p:cNvGraphicFramePr>
            <a:graphicFrameLocks noGrp="1"/>
          </p:cNvGraphicFramePr>
          <p:nvPr/>
        </p:nvGraphicFramePr>
        <p:xfrm>
          <a:off x="3920728" y="2802731"/>
          <a:ext cx="4985147" cy="2937623"/>
        </p:xfrm>
        <a:graphic>
          <a:graphicData uri="http://schemas.openxmlformats.org/drawingml/2006/table">
            <a:tbl>
              <a:tblPr/>
              <a:tblGrid>
                <a:gridCol w="2493169"/>
                <a:gridCol w="2491978"/>
              </a:tblGrid>
              <a:tr h="359569">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pPr>
                      <a:r>
                        <a:rPr kumimoji="0" lang="es-EC" altLang="es-EC" sz="1200" b="1"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FECHA DE NACIMIENTO (EDAD):</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no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pPr>
                      <a:r>
                        <a:rPr kumimoji="0" lang="es-EC" altLang="es-EC"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11-OCT-1938 (73 años)</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noFill/>
                  </a:tcPr>
                </a:tc>
              </a:tr>
              <a:tr h="359569">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pPr>
                      <a:r>
                        <a:rPr kumimoji="0" lang="es-EC" altLang="es-EC" sz="1200" b="1"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NACIONALIDAD:</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solidFill>
                      <a:srgbClr val="5B9BD5">
                        <a:alpha val="20000"/>
                      </a:srgbClr>
                    </a:solid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pPr>
                      <a:r>
                        <a:rPr kumimoji="0" lang="es-EC" altLang="es-EC" sz="1200" b="0" i="0" u="none" strike="noStrike" cap="none" normalizeH="0" baseline="0" dirty="0" smtClean="0">
                          <a:ln>
                            <a:noFill/>
                          </a:ln>
                          <a:solidFill>
                            <a:srgbClr val="000000"/>
                          </a:solidFill>
                          <a:effectLst/>
                          <a:latin typeface="Calibri" panose="020F0502020204030204" pitchFamily="34" charset="0"/>
                          <a:ea typeface="Microsoft YaHei" panose="020B0503020204020204" pitchFamily="34" charset="-122"/>
                        </a:rPr>
                        <a:t>Ecuatoriana</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solidFill>
                      <a:srgbClr val="5B9BD5">
                        <a:alpha val="20000"/>
                      </a:srgbClr>
                    </a:solidFill>
                  </a:tcPr>
                </a:tc>
              </a:tr>
              <a:tr h="359569">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pPr>
                      <a:r>
                        <a:rPr kumimoji="0" lang="es-EC" altLang="es-EC" sz="1200" b="1"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FECHA DESAPARICIÓN:</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no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pPr>
                      <a:r>
                        <a:rPr kumimoji="0" lang="es-EC" altLang="es-EC"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29-ABR-2011</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noFill/>
                  </a:tcPr>
                </a:tc>
              </a:tr>
              <a:tr h="359569">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pPr>
                      <a:r>
                        <a:rPr kumimoji="0" lang="es-EC" altLang="es-EC" sz="1200" b="1"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LUGAR DESAPARICIÓN</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solidFill>
                      <a:srgbClr val="5B9BD5">
                        <a:alpha val="20000"/>
                      </a:srgbClr>
                    </a:solid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pPr>
                      <a:r>
                        <a:rPr kumimoji="0" lang="es-EC" altLang="es-EC"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Pichincha, Quito</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solidFill>
                      <a:srgbClr val="5B9BD5">
                        <a:alpha val="20000"/>
                      </a:srgbClr>
                    </a:solidFill>
                  </a:tcPr>
                </a:tc>
              </a:tr>
              <a:tr h="359569">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pPr>
                      <a:r>
                        <a:rPr kumimoji="0" lang="es-EC" altLang="es-EC" sz="1200" b="1"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FECHA DENUNCIA:</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noFill/>
                  </a:tcPr>
                </a:tc>
                <a:tc>
                  <a:txBody>
                    <a:bodyPr/>
                    <a:lstStyle>
                      <a:lvl1pPr>
                        <a:lnSpc>
                          <a:spcPct val="92000"/>
                        </a:lnSpc>
                        <a:spcAft>
                          <a:spcPts val="1425"/>
                        </a:spcAft>
                        <a:tabLst>
                          <a:tab pos="809625" algn="l"/>
                          <a:tab pos="1447800" algn="l"/>
                          <a:tab pos="2171700" algn="l"/>
                          <a:tab pos="2895600" algn="l"/>
                          <a:tab pos="3619500" algn="l"/>
                          <a:tab pos="4343400" algn="l"/>
                          <a:tab pos="5067300" algn="l"/>
                          <a:tab pos="5791200" algn="l"/>
                          <a:tab pos="65151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809625"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809625"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809625"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809625"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809625"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809625"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809625"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809625"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9pPr>
                    </a:lstStyle>
                    <a:p>
                      <a:pPr marL="269875" marR="0" lvl="0" indent="-268288" algn="just"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809625" algn="l"/>
                          <a:tab pos="1447800" algn="l"/>
                          <a:tab pos="2171700" algn="l"/>
                          <a:tab pos="2895600" algn="l"/>
                          <a:tab pos="3619500" algn="l"/>
                          <a:tab pos="4343400" algn="l"/>
                          <a:tab pos="5067300" algn="l"/>
                          <a:tab pos="5791200" algn="l"/>
                          <a:tab pos="6515100" algn="l"/>
                        </a:tabLst>
                      </a:pPr>
                      <a:r>
                        <a:rPr kumimoji="0" lang="es-EC" altLang="es-EC"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06-MAY-2011</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noFill/>
                  </a:tcPr>
                </a:tc>
              </a:tr>
              <a:tr h="525066">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pPr>
                      <a:r>
                        <a:rPr kumimoji="0" lang="es-EC" altLang="es-EC" sz="1200" b="1"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PERSONA QUE DENUNCIA (RELACIÓN):</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solidFill>
                      <a:srgbClr val="5B9BD5">
                        <a:alpha val="20000"/>
                      </a:srgbClr>
                    </a:solid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pPr>
                      <a:r>
                        <a:rPr kumimoji="0" lang="es-EC" altLang="es-EC"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CABRERA RAMÍREZ MERCEDES ISABEL </a:t>
                      </a:r>
                    </a:p>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pPr>
                      <a:r>
                        <a:rPr kumimoji="0" lang="es-EC" altLang="es-EC"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(Hija) </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solidFill>
                      <a:srgbClr val="5B9BD5">
                        <a:alpha val="20000"/>
                      </a:srgbClr>
                    </a:solidFill>
                  </a:tcPr>
                </a:tc>
              </a:tr>
              <a:tr h="359569">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pPr>
                      <a:r>
                        <a:rPr kumimoji="0" lang="es-EC" altLang="es-EC" sz="1200" b="1"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FISCAL:</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no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pPr>
                      <a:r>
                        <a:rPr kumimoji="0" lang="es-EC" altLang="es-EC"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Dra. Edith Arévalo C.</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noFill/>
                  </a:tcPr>
                </a:tc>
              </a:tr>
              <a:tr h="255128">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pPr>
                      <a:r>
                        <a:rPr kumimoji="0" lang="es-EC" altLang="es-EC" sz="1200" b="1"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EXPEDIENTE: </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solidFill>
                      <a:srgbClr val="5B9BD5">
                        <a:alpha val="20000"/>
                      </a:srgbClr>
                    </a:solid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 pos="65151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Lst>
                      </a:pPr>
                      <a:r>
                        <a:rPr kumimoji="0" lang="es-EC" altLang="es-EC" sz="1200" b="0" i="0" u="none" strike="noStrike" cap="none" normalizeH="0" baseline="0" dirty="0" smtClean="0">
                          <a:ln>
                            <a:noFill/>
                          </a:ln>
                          <a:solidFill>
                            <a:srgbClr val="000000"/>
                          </a:solidFill>
                          <a:effectLst/>
                          <a:latin typeface="Calibri" panose="020F0502020204030204" pitchFamily="34" charset="0"/>
                          <a:ea typeface="Microsoft YaHei" panose="020B0503020204020204" pitchFamily="34" charset="-122"/>
                        </a:rPr>
                        <a:t>N° 5345-AA-DP</a:t>
                      </a:r>
                      <a:r>
                        <a:rPr kumimoji="0" lang="es-EC" altLang="es-EC" sz="1200" b="1" i="0" u="none" strike="noStrike" cap="none" normalizeH="0" baseline="0" dirty="0" smtClean="0">
                          <a:ln>
                            <a:noFill/>
                          </a:ln>
                          <a:solidFill>
                            <a:srgbClr val="000000"/>
                          </a:solidFill>
                          <a:effectLst/>
                          <a:latin typeface="Calibri" panose="020F0502020204030204" pitchFamily="34" charset="0"/>
                          <a:ea typeface="Microsoft YaHei" panose="020B0503020204020204" pitchFamily="34" charset="-122"/>
                        </a:rPr>
                        <a:t> </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solidFill>
                      <a:srgbClr val="5B9BD5">
                        <a:alpha val="20000"/>
                      </a:srgbClr>
                    </a:solidFill>
                  </a:tcPr>
                </a:tc>
              </a:tr>
            </a:tbl>
          </a:graphicData>
        </a:graphic>
      </p:graphicFrame>
      <p:graphicFrame>
        <p:nvGraphicFramePr>
          <p:cNvPr id="5184" name="Group 64"/>
          <p:cNvGraphicFramePr>
            <a:graphicFrameLocks noGrp="1"/>
          </p:cNvGraphicFramePr>
          <p:nvPr>
            <p:extLst>
              <p:ext uri="{D42A27DB-BD31-4B8C-83A1-F6EECF244321}">
                <p14:modId xmlns:p14="http://schemas.microsoft.com/office/powerpoint/2010/main" val="1510234067"/>
              </p:ext>
            </p:extLst>
          </p:nvPr>
        </p:nvGraphicFramePr>
        <p:xfrm>
          <a:off x="165498" y="3842147"/>
          <a:ext cx="3540919" cy="2015538"/>
        </p:xfrm>
        <a:graphic>
          <a:graphicData uri="http://schemas.openxmlformats.org/drawingml/2006/table">
            <a:tbl>
              <a:tblPr/>
              <a:tblGrid>
                <a:gridCol w="3540919"/>
              </a:tblGrid>
              <a:tr h="267891">
                <a:tc>
                  <a:txBody>
                    <a:bodyPr/>
                    <a:lstStyle>
                      <a:lvl1pPr>
                        <a:lnSpc>
                          <a:spcPct val="92000"/>
                        </a:lnSpc>
                        <a:spcAft>
                          <a:spcPts val="1425"/>
                        </a:spcAft>
                        <a:tabLst>
                          <a:tab pos="723900" algn="l"/>
                          <a:tab pos="1447800" algn="l"/>
                          <a:tab pos="2171700" algn="l"/>
                          <a:tab pos="2895600" algn="l"/>
                          <a:tab pos="3619500" algn="l"/>
                          <a:tab pos="43434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Lst>
                      </a:pPr>
                      <a:r>
                        <a:rPr kumimoji="0" lang="es-EC" altLang="es-EC" sz="1200" b="1" i="0" u="none" strike="noStrike" cap="none" normalizeH="0" baseline="0" dirty="0" smtClean="0">
                          <a:ln>
                            <a:noFill/>
                          </a:ln>
                          <a:solidFill>
                            <a:srgbClr val="000000"/>
                          </a:solidFill>
                          <a:effectLst/>
                          <a:latin typeface="Calibri" panose="020F0502020204030204" pitchFamily="34" charset="0"/>
                          <a:ea typeface="Microsoft YaHei" panose="020B0503020204020204" pitchFamily="34" charset="-122"/>
                        </a:rPr>
                        <a:t>CIRCUNSTANCIAS DE LA DESAPARICIÓN:</a:t>
                      </a:r>
                    </a:p>
                  </a:txBody>
                  <a:tcPr marL="68580" marR="68580" marT="34290" marB="34290" anchor="ctr"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noFill/>
                  </a:tcPr>
                </a:tc>
              </a:tr>
              <a:tr h="1747505">
                <a:tc>
                  <a:txBody>
                    <a:bodyPr/>
                    <a:lstStyle>
                      <a:lvl1pPr>
                        <a:lnSpc>
                          <a:spcPct val="92000"/>
                        </a:lnSpc>
                        <a:spcAft>
                          <a:spcPts val="1425"/>
                        </a:spcAft>
                        <a:tabLst>
                          <a:tab pos="723900" algn="l"/>
                          <a:tab pos="1447800" algn="l"/>
                          <a:tab pos="2171700" algn="l"/>
                          <a:tab pos="2895600" algn="l"/>
                          <a:tab pos="3619500" algn="l"/>
                          <a:tab pos="43434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just"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Lst>
                      </a:pPr>
                      <a:r>
                        <a:rPr kumimoji="0" lang="es-EC" altLang="es-EC" sz="1200" b="0" i="0" u="none" strike="noStrike" cap="none" normalizeH="0" baseline="0" dirty="0" smtClean="0">
                          <a:ln>
                            <a:noFill/>
                          </a:ln>
                          <a:solidFill>
                            <a:srgbClr val="000000"/>
                          </a:solidFill>
                          <a:effectLst/>
                          <a:latin typeface="Calibri" panose="020F0502020204030204" pitchFamily="34" charset="0"/>
                          <a:ea typeface="Microsoft YaHei" panose="020B0503020204020204" pitchFamily="34" charset="-122"/>
                        </a:rPr>
                        <a:t>Adulta mayor de 75 años de edad, quien sufría de Alzheimer, habría salido de su domicilio ubicado en el Centro Histórico de Quito, desconociéndose hasta la presente fecha su paradero.</a:t>
                      </a:r>
                    </a:p>
                    <a:p>
                      <a:pPr marL="0" marR="0" lvl="0" indent="0" algn="just"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Lst>
                      </a:pPr>
                      <a:r>
                        <a:rPr kumimoji="0" lang="es-EC" altLang="es-EC" sz="1200" b="1" i="0" u="none" strike="noStrike" cap="none" normalizeH="0" baseline="0" dirty="0" smtClean="0">
                          <a:ln>
                            <a:noFill/>
                          </a:ln>
                          <a:solidFill>
                            <a:srgbClr val="000000"/>
                          </a:solidFill>
                          <a:effectLst/>
                          <a:latin typeface="Calibri" panose="020F0502020204030204" pitchFamily="34" charset="0"/>
                          <a:ea typeface="Microsoft YaHei" panose="020B0503020204020204" pitchFamily="34" charset="-122"/>
                        </a:rPr>
                        <a:t>SITUACIÓN</a:t>
                      </a:r>
                      <a:r>
                        <a:rPr kumimoji="0" lang="es-EC" altLang="es-EC" sz="1200" b="0" i="0" u="none" strike="noStrike" cap="none" normalizeH="0" baseline="0" dirty="0" smtClean="0">
                          <a:ln>
                            <a:noFill/>
                          </a:ln>
                          <a:solidFill>
                            <a:srgbClr val="000000"/>
                          </a:solidFill>
                          <a:effectLst/>
                          <a:latin typeface="Calibri" panose="020F0502020204030204" pitchFamily="34" charset="0"/>
                          <a:ea typeface="Microsoft YaHei" panose="020B0503020204020204" pitchFamily="34" charset="-122"/>
                        </a:rPr>
                        <a:t>: Al parecer la familia de la desaparecida no tiene precauciones de cuidado a pesar de la enfermedad y edad de la señora Ramírez López, por varias ocasiones se ha perdido. Esta última hasta la fecha no se la ha podido encontrar.</a:t>
                      </a:r>
                    </a:p>
                  </a:txBody>
                  <a:tcPr marL="68580" marR="68580" marT="34290" marB="34290" anchor="ctr"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solidFill>
                      <a:srgbClr val="5B9BD5">
                        <a:alpha val="20000"/>
                      </a:srgbClr>
                    </a:solidFill>
                  </a:tcPr>
                </a:tc>
              </a:tr>
            </a:tbl>
          </a:graphicData>
        </a:graphic>
      </p:graphicFrame>
    </p:spTree>
    <p:extLst>
      <p:ext uri="{BB962C8B-B14F-4D97-AF65-F5344CB8AC3E}">
        <p14:creationId xmlns:p14="http://schemas.microsoft.com/office/powerpoint/2010/main" val="1367079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106216" y="476672"/>
            <a:ext cx="5086350" cy="8991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spAutoFit/>
          </a:bodyPr>
          <a:lstStyle>
            <a:lvl1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Lst>
              <a:defRPr>
                <a:solidFill>
                  <a:srgbClr val="000000"/>
                </a:solidFill>
                <a:latin typeface="Arial" panose="020B0604020202020204" pitchFamily="34" charset="0"/>
                <a:ea typeface="Microsoft YaHei" panose="020B0503020204020204" pitchFamily="34" charset="-122"/>
              </a:defRPr>
            </a:lvl9pPr>
          </a:lstStyle>
          <a:p>
            <a:pPr algn="ctr"/>
            <a:r>
              <a:rPr lang="es-EC" altLang="es-EC" b="1" i="1" dirty="0">
                <a:latin typeface="Calibri" panose="020F0502020204030204" pitchFamily="34" charset="0"/>
              </a:rPr>
              <a:t>DESAPARICIÓN VOLUNTARIA </a:t>
            </a:r>
          </a:p>
          <a:p>
            <a:pPr algn="ctr"/>
            <a:r>
              <a:rPr lang="es-EC" altLang="es-EC" b="1" i="1" dirty="0" smtClean="0">
                <a:latin typeface="Calibri" panose="020F0502020204030204" pitchFamily="34" charset="0"/>
              </a:rPr>
              <a:t>RAZONES SENTIMENTALES</a:t>
            </a:r>
            <a:endParaRPr lang="es-EC" altLang="es-EC" b="1" i="1" dirty="0">
              <a:latin typeface="Calibri" panose="020F0502020204030204" pitchFamily="34" charset="0"/>
            </a:endParaRPr>
          </a:p>
          <a:p>
            <a:pPr algn="ctr" hangingPunct="1">
              <a:lnSpc>
                <a:spcPct val="100000"/>
              </a:lnSpc>
            </a:pPr>
            <a:r>
              <a:rPr lang="es-EC" altLang="es-EC" b="1" i="1" dirty="0" smtClean="0">
                <a:latin typeface="Calibri" panose="020F0502020204030204" pitchFamily="34" charset="0"/>
              </a:rPr>
              <a:t> ORTIZ </a:t>
            </a:r>
            <a:r>
              <a:rPr lang="es-EC" altLang="es-EC" b="1" i="1" dirty="0">
                <a:latin typeface="Calibri" panose="020F0502020204030204" pitchFamily="34" charset="0"/>
              </a:rPr>
              <a:t>YUMBILLO </a:t>
            </a:r>
            <a:r>
              <a:rPr lang="es-EC" altLang="es-EC" b="1" i="1" dirty="0" smtClean="0">
                <a:latin typeface="Calibri" panose="020F0502020204030204" pitchFamily="34" charset="0"/>
              </a:rPr>
              <a:t>AUGUSTO</a:t>
            </a:r>
            <a:endParaRPr lang="es-EC" altLang="es-EC" b="1" i="1" dirty="0">
              <a:latin typeface="Calibri" panose="020F0502020204030204" pitchFamily="34" charset="0"/>
            </a:endParaRPr>
          </a:p>
        </p:txBody>
      </p:sp>
      <p:sp>
        <p:nvSpPr>
          <p:cNvPr id="4098" name="Line 2"/>
          <p:cNvSpPr>
            <a:spLocks noChangeShapeType="1"/>
          </p:cNvSpPr>
          <p:nvPr/>
        </p:nvSpPr>
        <p:spPr bwMode="auto">
          <a:xfrm flipV="1">
            <a:off x="-43831" y="1587744"/>
            <a:ext cx="9152335" cy="13097"/>
          </a:xfrm>
          <a:prstGeom prst="line">
            <a:avLst/>
          </a:prstGeom>
          <a:noFill/>
          <a:ln w="88920" cap="flat">
            <a:solidFill>
              <a:srgbClr val="5B9BD5">
                <a:alpha val="29999"/>
              </a:srgbClr>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C" sz="1350"/>
          </a:p>
        </p:txBody>
      </p:sp>
      <p:sp>
        <p:nvSpPr>
          <p:cNvPr id="4099" name="Rectangle 3"/>
          <p:cNvSpPr>
            <a:spLocks noChangeArrowheads="1"/>
          </p:cNvSpPr>
          <p:nvPr/>
        </p:nvSpPr>
        <p:spPr bwMode="auto">
          <a:xfrm>
            <a:off x="3081338" y="1634728"/>
            <a:ext cx="3080147" cy="3451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67500" tIns="33750" rIns="67500" bIns="33750">
            <a:spAutoFit/>
          </a:bodyPr>
          <a:lstStyle>
            <a:lvl1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1pPr>
            <a:lvl2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2pPr>
            <a:lvl3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3pPr>
            <a:lvl4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4pPr>
            <a:lvl5pPr>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 pos="3619500"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pPr>
            <a:r>
              <a:rPr lang="es-EC" altLang="es-EC" b="1" i="1">
                <a:latin typeface="Calibri" panose="020F0502020204030204" pitchFamily="34" charset="0"/>
              </a:rPr>
              <a:t>DATOS GENERALES</a:t>
            </a:r>
          </a:p>
        </p:txBody>
      </p:sp>
      <p:graphicFrame>
        <p:nvGraphicFramePr>
          <p:cNvPr id="4100" name="Group 4"/>
          <p:cNvGraphicFramePr>
            <a:graphicFrameLocks noGrp="1"/>
          </p:cNvGraphicFramePr>
          <p:nvPr/>
        </p:nvGraphicFramePr>
        <p:xfrm>
          <a:off x="186929" y="3178969"/>
          <a:ext cx="3504009" cy="2745931"/>
        </p:xfrm>
        <a:graphic>
          <a:graphicData uri="http://schemas.openxmlformats.org/drawingml/2006/table">
            <a:tbl>
              <a:tblPr/>
              <a:tblGrid>
                <a:gridCol w="3504009"/>
              </a:tblGrid>
              <a:tr h="255128">
                <a:tc>
                  <a:txBody>
                    <a:bodyPr/>
                    <a:lstStyle>
                      <a:lvl1pPr>
                        <a:lnSpc>
                          <a:spcPct val="92000"/>
                        </a:lnSpc>
                        <a:spcAft>
                          <a:spcPts val="1425"/>
                        </a:spcAft>
                        <a:tabLst>
                          <a:tab pos="723900" algn="l"/>
                          <a:tab pos="1447800" algn="l"/>
                          <a:tab pos="2171700" algn="l"/>
                          <a:tab pos="2895600" algn="l"/>
                          <a:tab pos="3619500" algn="l"/>
                          <a:tab pos="43434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Lst>
                      </a:pPr>
                      <a:r>
                        <a:rPr kumimoji="0" lang="es-EC" altLang="es-EC" sz="1200" b="1"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CIRCUNSTANCIAS DE LA DESAPARICIÓN:</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noFill/>
                  </a:tcPr>
                </a:tc>
              </a:tr>
              <a:tr h="2490788">
                <a:tc>
                  <a:txBody>
                    <a:bodyPr/>
                    <a:lstStyle>
                      <a:lvl1pPr>
                        <a:lnSpc>
                          <a:spcPct val="92000"/>
                        </a:lnSpc>
                        <a:spcAft>
                          <a:spcPts val="1425"/>
                        </a:spcAft>
                        <a:tabLst>
                          <a:tab pos="723900" algn="l"/>
                          <a:tab pos="1447800" algn="l"/>
                          <a:tab pos="2171700" algn="l"/>
                          <a:tab pos="2895600" algn="l"/>
                          <a:tab pos="3619500" algn="l"/>
                          <a:tab pos="43434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just"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Lst>
                      </a:pPr>
                      <a:r>
                        <a:rPr kumimoji="0" lang="es-EC" altLang="es-EC"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El señor Augusto Ortiz Yumbillo, ha estado casado con la señora Laura Morocho, en el año 2005 ha salido de su domicilio a trabajar, y durante ocho años no se sabe nada de él, sin embrago hay el antecedente que tenía la costumbre de abandonar su hogar por años y regresar, la familia se preocupa porque esta ocación ya son muchos años.  </a:t>
                      </a:r>
                    </a:p>
                    <a:p>
                      <a:pPr marL="0" marR="0" lvl="0" indent="0" algn="just"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Lst>
                      </a:pPr>
                      <a:r>
                        <a:rPr kumimoji="0" lang="es-EC" altLang="es-EC" sz="1200" b="1"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SITUACIÓN: </a:t>
                      </a:r>
                      <a:r>
                        <a:rPr kumimoji="0" lang="es-EC" altLang="es-EC"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Realizada la respectiva investigación se localiza al señor Augusto Ortiz Yumbillo, quien manifestó haber abandonado su hogar porque tenía amenazas de vecinos, y que no se comunicó con su familia por tener una nueva relación sentimental. </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solidFill>
                      <a:srgbClr val="5B9BD5">
                        <a:alpha val="20000"/>
                      </a:srgbClr>
                    </a:solidFill>
                  </a:tcPr>
                </a:tc>
              </a:tr>
            </a:tbl>
          </a:graphicData>
        </a:graphic>
      </p:graphicFrame>
      <p:graphicFrame>
        <p:nvGraphicFramePr>
          <p:cNvPr id="4110" name="Group 14"/>
          <p:cNvGraphicFramePr>
            <a:graphicFrameLocks noGrp="1"/>
          </p:cNvGraphicFramePr>
          <p:nvPr/>
        </p:nvGraphicFramePr>
        <p:xfrm>
          <a:off x="4173141" y="2919413"/>
          <a:ext cx="4713684" cy="3175020"/>
        </p:xfrm>
        <a:graphic>
          <a:graphicData uri="http://schemas.openxmlformats.org/drawingml/2006/table">
            <a:tbl>
              <a:tblPr/>
              <a:tblGrid>
                <a:gridCol w="2362200"/>
                <a:gridCol w="2351484"/>
              </a:tblGrid>
              <a:tr h="313135">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r>
                        <a:rPr kumimoji="0" lang="es-EC" altLang="es-EC" sz="1200" b="1"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FECHA DE NACIMIENTO (EDAD):</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no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r>
                        <a:rPr kumimoji="0" lang="es-EC" altLang="es-EC"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30-DIC-1965 (49 Años)</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noFill/>
                  </a:tcPr>
                </a:tc>
              </a:tr>
              <a:tr h="313135">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r>
                        <a:rPr kumimoji="0" lang="es-EC" altLang="es-EC" sz="1200" b="1"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NACIONALIDAD:</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solidFill>
                      <a:srgbClr val="5B9BD5">
                        <a:alpha val="20000"/>
                      </a:srgbClr>
                    </a:solid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r>
                        <a:rPr kumimoji="0" lang="es-EC" altLang="es-EC"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Ecuatoriana</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solidFill>
                      <a:srgbClr val="5B9BD5">
                        <a:alpha val="20000"/>
                      </a:srgbClr>
                    </a:solidFill>
                  </a:tcPr>
                </a:tc>
              </a:tr>
              <a:tr h="313135">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r>
                        <a:rPr kumimoji="0" lang="es-EC" altLang="es-EC" sz="1200" b="1"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LUGAR DESAPARICION:</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no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r>
                        <a:rPr kumimoji="0" lang="es-EC" altLang="es-EC"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Pichincha, Quito</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noFill/>
                  </a:tcPr>
                </a:tc>
              </a:tr>
              <a:tr h="313135">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r>
                        <a:rPr kumimoji="0" lang="es-EC" altLang="es-EC" sz="1200" b="1"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FECHA DESAPARICIÓN:</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solidFill>
                      <a:srgbClr val="5B9BD5">
                        <a:alpha val="20000"/>
                      </a:srgbClr>
                    </a:solid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r>
                        <a:rPr kumimoji="0" lang="es-EC" altLang="es-EC"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2005 (no establecen fecha exacta)</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solidFill>
                      <a:srgbClr val="5B9BD5">
                        <a:alpha val="20000"/>
                      </a:srgbClr>
                    </a:solidFill>
                  </a:tcPr>
                </a:tc>
              </a:tr>
              <a:tr h="313135">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r>
                        <a:rPr kumimoji="0" lang="es-EC" altLang="es-EC" sz="1200" b="1"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FECHA DENUNCIA:</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no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r>
                        <a:rPr kumimoji="0" lang="es-EC" altLang="es-EC"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20-JUN-2013</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noFill/>
                  </a:tcPr>
                </a:tc>
              </a:tr>
              <a:tr h="628222">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r>
                        <a:rPr kumimoji="0" lang="es-EC" altLang="es-EC" sz="1200" b="1"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PERSONA QUE DENUNCIA (RELACIÓN):</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solidFill>
                      <a:srgbClr val="5B9BD5">
                        <a:alpha val="20000"/>
                      </a:srgbClr>
                    </a:solid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r>
                        <a:rPr kumimoji="0" lang="es-EC" altLang="es-EC"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LAURA MARÍA MOROCHO ATSHACATA </a:t>
                      </a:r>
                    </a:p>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r>
                        <a:rPr kumimoji="0" lang="es-EC" altLang="es-EC"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(cónyuge)</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solidFill>
                      <a:srgbClr val="5B9BD5">
                        <a:alpha val="20000"/>
                      </a:srgbClr>
                    </a:solidFill>
                  </a:tcPr>
                </a:tc>
              </a:tr>
              <a:tr h="313135">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r>
                        <a:rPr kumimoji="0" lang="es-EC" altLang="es-EC" sz="1200" b="1"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FISCAL:</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no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r>
                        <a:rPr kumimoji="0" lang="es-EC" altLang="es-EC"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Dra. Edith Arévalo C.</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5B9BD5"/>
                      </a:solidFill>
                      <a:prstDash val="solid"/>
                      <a:round/>
                      <a:headEnd type="none" w="med" len="med"/>
                      <a:tailEnd type="none" w="med" len="med"/>
                    </a:lnB>
                    <a:lnTlToBr>
                      <a:noFill/>
                    </a:lnTlToBr>
                    <a:lnBlToTr>
                      <a:noFill/>
                    </a:lnBlToTr>
                    <a:noFill/>
                  </a:tcPr>
                </a:tc>
              </a:tr>
              <a:tr h="325041">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r>
                        <a:rPr kumimoji="0" lang="es-EC" altLang="es-EC" sz="1200" b="1"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EXPEDIENTE: </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r>
                        <a:rPr kumimoji="0" lang="es-EC" altLang="es-EC" sz="1200" b="0" i="0" u="none" strike="noStrike" cap="none" normalizeH="0" baseline="0" smtClean="0">
                          <a:ln>
                            <a:noFill/>
                          </a:ln>
                          <a:solidFill>
                            <a:srgbClr val="000000"/>
                          </a:solidFill>
                          <a:effectLst/>
                          <a:latin typeface="Calibri" panose="020F0502020204030204" pitchFamily="34" charset="0"/>
                          <a:ea typeface="Microsoft YaHei" panose="020B0503020204020204" pitchFamily="34" charset="-122"/>
                        </a:rPr>
                        <a:t>N° 375-AA-DP-3</a:t>
                      </a:r>
                    </a:p>
                  </a:txBody>
                  <a:tcPr marL="68580" marR="68580" marT="34290" marB="34290" horzOverflow="overflow">
                    <a:lnL w="11520" cap="flat" cmpd="sng" algn="ctr">
                      <a:solidFill>
                        <a:srgbClr val="5B9BD5"/>
                      </a:solidFill>
                      <a:prstDash val="solid"/>
                      <a:round/>
                      <a:headEnd type="none" w="med" len="med"/>
                      <a:tailEnd type="none" w="med" len="med"/>
                    </a:lnL>
                    <a:lnR w="11520" cap="flat" cmpd="sng" algn="ctr">
                      <a:solidFill>
                        <a:srgbClr val="5B9BD5"/>
                      </a:solidFill>
                      <a:prstDash val="solid"/>
                      <a:round/>
                      <a:headEnd type="none" w="med" len="med"/>
                      <a:tailEnd type="none" w="med" len="med"/>
                    </a:lnR>
                    <a:lnT w="11520" cap="flat" cmpd="sng" algn="ctr">
                      <a:solidFill>
                        <a:srgbClr val="5B9BD5"/>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r>
              <a:tr h="342900">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endParaRPr kumimoji="0" lang="es-EC" altLang="es-EC" sz="14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endParaRPr>
                    </a:p>
                  </a:txBody>
                  <a:tcPr marL="68580" marR="68580" marT="46197" marB="3429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c>
                  <a:txBody>
                    <a:bodyPr/>
                    <a:lstStyle>
                      <a:lvl1pPr>
                        <a:lnSpc>
                          <a:spcPct val="92000"/>
                        </a:lnSpc>
                        <a:spcAft>
                          <a:spcPts val="1425"/>
                        </a:spcAft>
                        <a:tabLst>
                          <a:tab pos="723900" algn="l"/>
                          <a:tab pos="1447800" algn="l"/>
                          <a:tab pos="2171700" algn="l"/>
                          <a:tab pos="2895600" algn="l"/>
                          <a:tab pos="3619500" algn="l"/>
                          <a:tab pos="4343400" algn="l"/>
                          <a:tab pos="5067300" algn="l"/>
                          <a:tab pos="5791200" algn="l"/>
                        </a:tabLst>
                        <a:defRPr sz="2400">
                          <a:solidFill>
                            <a:srgbClr val="000000"/>
                          </a:solidFill>
                          <a:latin typeface="Calibri" panose="020F0502020204030204" pitchFamily="34" charset="0"/>
                          <a:ea typeface="Microsoft YaHei" panose="020B0503020204020204" pitchFamily="34" charset="-122"/>
                        </a:defRPr>
                      </a:lvl1pPr>
                      <a:lvl2pPr>
                        <a:lnSpc>
                          <a:spcPct val="92000"/>
                        </a:lnSpc>
                        <a:spcAft>
                          <a:spcPts val="113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2pPr>
                      <a:lvl3pPr>
                        <a:lnSpc>
                          <a:spcPct val="92000"/>
                        </a:lnSpc>
                        <a:spcAft>
                          <a:spcPts val="850"/>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3pPr>
                      <a:lvl4pPr>
                        <a:lnSpc>
                          <a:spcPct val="92000"/>
                        </a:lnSpc>
                        <a:spcAft>
                          <a:spcPts val="575"/>
                        </a:spcAft>
                        <a:tabLst>
                          <a:tab pos="723900" algn="l"/>
                          <a:tab pos="1447800" algn="l"/>
                          <a:tab pos="2171700" algn="l"/>
                          <a:tab pos="2895600" algn="l"/>
                          <a:tab pos="3619500" algn="l"/>
                          <a:tab pos="4343400" algn="l"/>
                          <a:tab pos="5067300" algn="l"/>
                          <a:tab pos="5791200" algn="l"/>
                        </a:tabLst>
                        <a:defRPr sz="1600">
                          <a:solidFill>
                            <a:srgbClr val="000000"/>
                          </a:solidFill>
                          <a:latin typeface="Calibri" panose="020F0502020204030204" pitchFamily="34" charset="0"/>
                          <a:ea typeface="Microsoft YaHei" panose="020B0503020204020204" pitchFamily="34" charset="-122"/>
                        </a:defRPr>
                      </a:lvl4pPr>
                      <a:lvl5pPr>
                        <a:lnSpc>
                          <a:spcPct val="92000"/>
                        </a:lnSpc>
                        <a:spcAft>
                          <a:spcPts val="288"/>
                        </a:spcAft>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92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93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Lst>
                      </a:pPr>
                      <a:endParaRPr kumimoji="0" lang="es-EC" altLang="es-EC" sz="1400" b="0" i="0" u="none" strike="noStrike" cap="none" normalizeH="0" baseline="0" smtClean="0">
                        <a:ln>
                          <a:noFill/>
                        </a:ln>
                        <a:solidFill>
                          <a:srgbClr val="000000"/>
                        </a:solidFill>
                        <a:effectLst/>
                        <a:latin typeface="Arial" panose="020B0604020202020204" pitchFamily="34" charset="0"/>
                        <a:ea typeface="Microsoft YaHei" panose="020B0503020204020204" pitchFamily="34" charset="-122"/>
                      </a:endParaRPr>
                    </a:p>
                  </a:txBody>
                  <a:tcPr marL="68580" marR="68580" marT="46197" marB="34290"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0243576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txBox="1">
            <a:spLocks noGrp="1"/>
          </p:cNvSpPr>
          <p:nvPr>
            <p:ph type="title" idx="4294967295"/>
          </p:nvPr>
        </p:nvSpPr>
        <p:spPr>
          <a:xfrm>
            <a:off x="-180528" y="59001"/>
            <a:ext cx="9071640" cy="1877437"/>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es-EC" altLang="es-EC" sz="2800" b="1" i="1" dirty="0">
                <a:latin typeface="Calibri" panose="020F0502020204030204" pitchFamily="34" charset="0"/>
              </a:rPr>
              <a:t>DESAPARICIÓN VOLUNTARIA </a:t>
            </a:r>
            <a:br>
              <a:rPr lang="es-EC" altLang="es-EC" sz="2800" b="1" i="1" dirty="0">
                <a:latin typeface="Calibri" panose="020F0502020204030204" pitchFamily="34" charset="0"/>
              </a:rPr>
            </a:br>
            <a:r>
              <a:rPr lang="es-EC" altLang="es-EC" sz="2800" b="1" i="1" dirty="0">
                <a:latin typeface="Calibri" panose="020F0502020204030204" pitchFamily="34" charset="0"/>
              </a:rPr>
              <a:t>RAZONES </a:t>
            </a:r>
            <a:r>
              <a:rPr lang="es-EC" altLang="es-EC" sz="2800" b="1" i="1" dirty="0" smtClean="0">
                <a:latin typeface="Calibri" panose="020F0502020204030204" pitchFamily="34" charset="0"/>
              </a:rPr>
              <a:t>FAMILIARES</a:t>
            </a:r>
            <a:r>
              <a:rPr lang="es-EC" altLang="es-EC" sz="2800" b="1" i="1" dirty="0">
                <a:latin typeface="Calibri" panose="020F0502020204030204" pitchFamily="34" charset="0"/>
              </a:rPr>
              <a:t/>
            </a:r>
            <a:br>
              <a:rPr lang="es-EC" altLang="es-EC" sz="2800" b="1" i="1" dirty="0">
                <a:latin typeface="Calibri" panose="020F0502020204030204" pitchFamily="34" charset="0"/>
              </a:rPr>
            </a:br>
            <a:r>
              <a:rPr lang="es-EC" sz="2800" b="1" dirty="0" smtClean="0"/>
              <a:t>CARLOS </a:t>
            </a:r>
            <a:r>
              <a:rPr lang="es-EC" sz="2800" b="1" dirty="0"/>
              <a:t>ENRIQUE FLOR DONOSO</a:t>
            </a:r>
            <a:br>
              <a:rPr lang="es-EC" sz="2800" b="1" dirty="0"/>
            </a:br>
            <a:r>
              <a:rPr lang="es-EC" sz="1600" b="1" dirty="0"/>
              <a:t>FECHA DE DESAPARICIÓN: </a:t>
            </a:r>
            <a:r>
              <a:rPr lang="es-EC" sz="1600" dirty="0"/>
              <a:t>26 DICIEMBRE 2013</a:t>
            </a:r>
            <a:r>
              <a:rPr lang="es-EC" sz="1600" b="1" dirty="0"/>
              <a:t/>
            </a:r>
            <a:br>
              <a:rPr lang="es-EC" sz="1600" b="1" dirty="0"/>
            </a:br>
            <a:r>
              <a:rPr lang="es-EC" sz="1600" b="1" dirty="0"/>
              <a:t>FECHA DE LOCALIZACIÓN: </a:t>
            </a:r>
            <a:r>
              <a:rPr lang="es-EC" sz="1600" dirty="0"/>
              <a:t>18 MARZO 2014</a:t>
            </a:r>
          </a:p>
        </p:txBody>
      </p:sp>
      <p:sp>
        <p:nvSpPr>
          <p:cNvPr id="6" name="2 Marcador de texto"/>
          <p:cNvSpPr txBox="1">
            <a:spLocks/>
          </p:cNvSpPr>
          <p:nvPr/>
        </p:nvSpPr>
        <p:spPr>
          <a:xfrm>
            <a:off x="4149891" y="3804178"/>
            <a:ext cx="4426560" cy="2462213"/>
          </a:xfrm>
          <a:prstGeom prst="rect">
            <a:avLst/>
          </a:prstGeom>
        </p:spPr>
        <p:txBody>
          <a:bodyPr vert="horz" lIns="91440" tIns="45720" rIns="91440" bIns="45720" rtlCol="0">
            <a:spAutoFit/>
          </a:bodyPr>
          <a:lstStyle>
            <a:defPPr marL="432000" marR="0" lvl="0" indent="-324000">
              <a:spcBef>
                <a:spcPts val="0"/>
              </a:spcBef>
              <a:spcAft>
                <a:spcPts val="1414"/>
              </a:spcAft>
              <a:buSzPct val="45000"/>
              <a:buFont typeface="StarSymbol"/>
              <a:buNone/>
              <a:defRPr lang="es-EC" sz="3200" b="0" i="0" u="none" strike="noStrike" kern="1200">
                <a:ln>
                  <a:noFill/>
                </a:ln>
                <a:latin typeface="Arial" pitchFamily="18"/>
                <a:ea typeface="Microsoft YaHei" pitchFamily="2"/>
                <a:cs typeface="Mangal" pitchFamily="2"/>
              </a:defRPr>
            </a:defPPr>
            <a:lvl1pPr marL="432000" marR="0" lvl="0" indent="-324000" algn="l" defTabSz="914400" rtl="0" eaLnBrk="1" latinLnBrk="0" hangingPunct="1">
              <a:spcBef>
                <a:spcPts val="0"/>
              </a:spcBef>
              <a:spcAft>
                <a:spcPts val="1414"/>
              </a:spcAft>
              <a:buSzPct val="45000"/>
              <a:buFont typeface="StarSymbol"/>
              <a:buChar char="●"/>
              <a:defRPr lang="es-EC" sz="3200" b="0" i="0" u="none" strike="noStrike" kern="1200">
                <a:ln>
                  <a:noFill/>
                </a:ln>
                <a:solidFill>
                  <a:schemeClr val="tx1"/>
                </a:solidFill>
                <a:latin typeface="Arial" pitchFamily="18"/>
                <a:ea typeface="Microsoft YaHei" pitchFamily="2"/>
                <a:cs typeface="Mangal" pitchFamily="2"/>
              </a:defRPr>
            </a:lvl1pPr>
            <a:lvl2pPr marL="864000" marR="0" lvl="1" indent="-324000" algn="l" defTabSz="914400" rtl="0" eaLnBrk="1" latinLnBrk="0" hangingPunct="1">
              <a:spcBef>
                <a:spcPts val="0"/>
              </a:spcBef>
              <a:spcAft>
                <a:spcPts val="1134"/>
              </a:spcAft>
              <a:buSzPct val="75000"/>
              <a:buFont typeface="StarSymbol"/>
              <a:buChar char="–"/>
              <a:defRPr lang="es-EC" sz="2800" b="0" i="0" u="none" strike="noStrike" kern="1200">
                <a:ln>
                  <a:noFill/>
                </a:ln>
                <a:solidFill>
                  <a:schemeClr val="tx1"/>
                </a:solidFill>
                <a:latin typeface="Arial" pitchFamily="18"/>
                <a:ea typeface="Microsoft YaHei" pitchFamily="2"/>
                <a:cs typeface="Mangal" pitchFamily="2"/>
              </a:defRPr>
            </a:lvl2pPr>
            <a:lvl3pPr marL="1295999" marR="0" lvl="2" indent="-288000" algn="l" defTabSz="914400" rtl="0" eaLnBrk="1" latinLnBrk="0" hangingPunct="1">
              <a:spcBef>
                <a:spcPts val="0"/>
              </a:spcBef>
              <a:spcAft>
                <a:spcPts val="850"/>
              </a:spcAft>
              <a:buSzPct val="45000"/>
              <a:buFont typeface="StarSymbol"/>
              <a:buChar char="●"/>
              <a:defRPr lang="es-EC" sz="2400" b="0" i="0" u="none" strike="noStrike" kern="1200">
                <a:ln>
                  <a:noFill/>
                </a:ln>
                <a:solidFill>
                  <a:schemeClr val="tx1"/>
                </a:solidFill>
                <a:latin typeface="Arial" pitchFamily="18"/>
                <a:ea typeface="Microsoft YaHei" pitchFamily="2"/>
                <a:cs typeface="Mangal" pitchFamily="2"/>
              </a:defRPr>
            </a:lvl3pPr>
            <a:lvl4pPr marL="1728000" marR="0" lvl="3" indent="-216000" algn="l" defTabSz="914400" rtl="0" eaLnBrk="1" latinLnBrk="0" hangingPunct="1">
              <a:spcBef>
                <a:spcPts val="0"/>
              </a:spcBef>
              <a:spcAft>
                <a:spcPts val="567"/>
              </a:spcAft>
              <a:buSzPct val="75000"/>
              <a:buFont typeface="StarSymbol"/>
              <a:buChar char="–"/>
              <a:defRPr lang="es-EC" sz="2000" b="0" i="0" u="none" strike="noStrike" kern="1200">
                <a:ln>
                  <a:noFill/>
                </a:ln>
                <a:solidFill>
                  <a:schemeClr val="tx1"/>
                </a:solidFill>
                <a:latin typeface="Arial" pitchFamily="18"/>
                <a:ea typeface="Microsoft YaHei" pitchFamily="2"/>
                <a:cs typeface="Mangal" pitchFamily="2"/>
              </a:defRPr>
            </a:lvl4pPr>
            <a:lvl5pPr marL="2160000" marR="0" lvl="4" indent="-216000" algn="l" defTabSz="914400" rtl="0" eaLnBrk="1" latinLnBrk="0" hangingPunct="1">
              <a:spcBef>
                <a:spcPts val="0"/>
              </a:spcBef>
              <a:spcAft>
                <a:spcPts val="283"/>
              </a:spcAft>
              <a:buSzPct val="45000"/>
              <a:buFont typeface="StarSymbol"/>
              <a:buChar char="●"/>
              <a:defRPr lang="es-EC" sz="2000" b="0" i="0" u="none" strike="noStrike" kern="1200">
                <a:ln>
                  <a:noFill/>
                </a:ln>
                <a:solidFill>
                  <a:schemeClr val="tx1"/>
                </a:solidFill>
                <a:latin typeface="Arial" pitchFamily="18"/>
                <a:ea typeface="Microsoft YaHei" pitchFamily="2"/>
                <a:cs typeface="Mangal" pitchFamily="2"/>
              </a:defRPr>
            </a:lvl5pPr>
            <a:lvl6pPr marL="2592000" marR="0" lvl="5" indent="-216000" algn="l" defTabSz="914400" rtl="0" eaLnBrk="1" latinLnBrk="0" hangingPunct="1">
              <a:spcBef>
                <a:spcPts val="0"/>
              </a:spcBef>
              <a:spcAft>
                <a:spcPts val="283"/>
              </a:spcAft>
              <a:buSzPct val="45000"/>
              <a:buFont typeface="StarSymbol"/>
              <a:buChar char="●"/>
              <a:defRPr lang="es-EC" sz="2000" b="0" i="0" u="none" strike="noStrike" kern="1200">
                <a:ln>
                  <a:noFill/>
                </a:ln>
                <a:solidFill>
                  <a:schemeClr val="tx1"/>
                </a:solidFill>
                <a:latin typeface="Arial" pitchFamily="18"/>
                <a:ea typeface="Microsoft YaHei" pitchFamily="2"/>
                <a:cs typeface="Mangal" pitchFamily="2"/>
              </a:defRPr>
            </a:lvl6pPr>
            <a:lvl7pPr marL="3024000" marR="0" lvl="6" indent="-216000" algn="l" defTabSz="914400" rtl="0" eaLnBrk="1" latinLnBrk="0" hangingPunct="1">
              <a:spcBef>
                <a:spcPts val="0"/>
              </a:spcBef>
              <a:spcAft>
                <a:spcPts val="283"/>
              </a:spcAft>
              <a:buSzPct val="45000"/>
              <a:buFont typeface="StarSymbol"/>
              <a:buChar char="●"/>
              <a:defRPr lang="es-EC" sz="2000" b="0" i="0" u="none" strike="noStrike" kern="1200">
                <a:ln>
                  <a:noFill/>
                </a:ln>
                <a:solidFill>
                  <a:schemeClr val="tx1"/>
                </a:solidFill>
                <a:latin typeface="Arial" pitchFamily="18"/>
                <a:ea typeface="Microsoft YaHei" pitchFamily="2"/>
                <a:cs typeface="Mangal" pitchFamily="2"/>
              </a:defRPr>
            </a:lvl7pPr>
            <a:lvl8pPr marL="3456000" marR="0" lvl="7" indent="-216000" algn="l" defTabSz="914400" rtl="0" eaLnBrk="1" latinLnBrk="0" hangingPunct="1">
              <a:spcBef>
                <a:spcPts val="0"/>
              </a:spcBef>
              <a:spcAft>
                <a:spcPts val="283"/>
              </a:spcAft>
              <a:buSzPct val="45000"/>
              <a:buFont typeface="StarSymbol"/>
              <a:buChar char="●"/>
              <a:defRPr lang="es-EC" sz="2000" b="0" i="0" u="none" strike="noStrike" kern="1200">
                <a:ln>
                  <a:noFill/>
                </a:ln>
                <a:solidFill>
                  <a:schemeClr val="tx1"/>
                </a:solidFill>
                <a:latin typeface="Arial" pitchFamily="18"/>
                <a:ea typeface="Microsoft YaHei" pitchFamily="2"/>
                <a:cs typeface="Mangal" pitchFamily="2"/>
              </a:defRPr>
            </a:lvl8pPr>
            <a:lvl9pPr marL="3887999" marR="0" lvl="8" indent="-216000" algn="l" defTabSz="914400" rtl="0" eaLnBrk="1" latinLnBrk="0" hangingPunct="1">
              <a:spcBef>
                <a:spcPts val="0"/>
              </a:spcBef>
              <a:spcAft>
                <a:spcPts val="283"/>
              </a:spcAft>
              <a:buSzPct val="45000"/>
              <a:buFont typeface="StarSymbol"/>
              <a:buChar char="●"/>
              <a:defRPr lang="es-EC" sz="2000" b="0" i="0" u="none" strike="noStrike" kern="1200">
                <a:ln>
                  <a:noFill/>
                </a:ln>
                <a:solidFill>
                  <a:schemeClr val="tx1"/>
                </a:solidFill>
                <a:latin typeface="Arial" pitchFamily="18"/>
                <a:ea typeface="Microsoft YaHei" pitchFamily="2"/>
                <a:cs typeface="Mangal" pitchFamily="2"/>
              </a:defRPr>
            </a:lvl9pPr>
          </a:lstStyle>
          <a:p>
            <a:pPr algn="just"/>
            <a:r>
              <a:rPr lang="es-EC" sz="2200" dirty="0" smtClean="0">
                <a:latin typeface="Calibri" pitchFamily="34"/>
              </a:rPr>
              <a:t>Luego de las investigaciones se da con el paradero del presunto desaparecido, quien al receptarle su versión manifiesta que salió de su hogar por su propia voluntad. </a:t>
            </a:r>
            <a:r>
              <a:rPr lang="es-EC" sz="2200" dirty="0">
                <a:latin typeface="Calibri" pitchFamily="34"/>
              </a:rPr>
              <a:t>P</a:t>
            </a:r>
            <a:r>
              <a:rPr lang="es-EC" sz="2200" dirty="0" smtClean="0">
                <a:latin typeface="Calibri" pitchFamily="34"/>
              </a:rPr>
              <a:t>ues tenía problemas de convivencia con su esposa.</a:t>
            </a:r>
            <a:endParaRPr lang="es-EC" sz="2200" dirty="0">
              <a:latin typeface="Calibri" pitchFamily="34"/>
            </a:endParaRPr>
          </a:p>
        </p:txBody>
      </p:sp>
      <p:pic>
        <p:nvPicPr>
          <p:cNvPr id="7" name="6 Imagen"/>
          <p:cNvPicPr>
            <a:picLocks noChangeAspect="1"/>
          </p:cNvPicPr>
          <p:nvPr/>
        </p:nvPicPr>
        <p:blipFill>
          <a:blip r:embed="rId2" cstate="email">
            <a:lum/>
            <a:alphaModFix/>
            <a:extLst>
              <a:ext uri="{28A0092B-C50C-407E-A947-70E740481C1C}">
                <a14:useLocalDpi xmlns:a14="http://schemas.microsoft.com/office/drawing/2010/main"/>
              </a:ext>
            </a:extLst>
          </a:blip>
          <a:srcRect/>
          <a:stretch>
            <a:fillRect/>
          </a:stretch>
        </p:blipFill>
        <p:spPr>
          <a:xfrm>
            <a:off x="1259632" y="2248165"/>
            <a:ext cx="2210610" cy="3016795"/>
          </a:xfrm>
          <a:prstGeom prst="rect">
            <a:avLst/>
          </a:prstGeom>
        </p:spPr>
      </p:pic>
      <p:sp>
        <p:nvSpPr>
          <p:cNvPr id="8" name="4 Marcador de texto"/>
          <p:cNvSpPr txBox="1">
            <a:spLocks/>
          </p:cNvSpPr>
          <p:nvPr/>
        </p:nvSpPr>
        <p:spPr>
          <a:xfrm>
            <a:off x="4139952" y="2003936"/>
            <a:ext cx="4426560" cy="1785104"/>
          </a:xfrm>
          <a:prstGeom prst="rect">
            <a:avLst/>
          </a:prstGeom>
        </p:spPr>
        <p:txBody>
          <a:bodyPr vert="horz" lIns="91440" tIns="45720" rIns="91440" bIns="45720" rtlCol="0">
            <a:spAutoFit/>
          </a:bodyPr>
          <a:lstStyle>
            <a:defPPr marL="432000" marR="0" lvl="0" indent="-324000">
              <a:spcBef>
                <a:spcPts val="0"/>
              </a:spcBef>
              <a:spcAft>
                <a:spcPts val="1414"/>
              </a:spcAft>
              <a:buSzPct val="45000"/>
              <a:buFont typeface="StarSymbol"/>
              <a:buNone/>
              <a:defRPr lang="es-EC" sz="3200" b="0" i="0" u="none" strike="noStrike" kern="1200">
                <a:ln>
                  <a:noFill/>
                </a:ln>
                <a:latin typeface="Arial" pitchFamily="18"/>
                <a:ea typeface="Microsoft YaHei" pitchFamily="2"/>
                <a:cs typeface="Mangal" pitchFamily="2"/>
              </a:defRPr>
            </a:defPPr>
            <a:lvl1pPr marL="432000" marR="0" lvl="0" indent="-324000" algn="l" defTabSz="914400" rtl="0" eaLnBrk="1" latinLnBrk="0" hangingPunct="1">
              <a:spcBef>
                <a:spcPts val="0"/>
              </a:spcBef>
              <a:spcAft>
                <a:spcPts val="1414"/>
              </a:spcAft>
              <a:buSzPct val="45000"/>
              <a:buFont typeface="StarSymbol"/>
              <a:buChar char="●"/>
              <a:defRPr lang="es-EC" sz="3200" b="0" i="0" u="none" strike="noStrike" kern="1200">
                <a:ln>
                  <a:noFill/>
                </a:ln>
                <a:solidFill>
                  <a:schemeClr val="tx1"/>
                </a:solidFill>
                <a:latin typeface="Arial" pitchFamily="18"/>
                <a:ea typeface="Microsoft YaHei" pitchFamily="2"/>
                <a:cs typeface="Mangal" pitchFamily="2"/>
              </a:defRPr>
            </a:lvl1pPr>
            <a:lvl2pPr marL="864000" marR="0" lvl="1" indent="-324000" algn="l" defTabSz="914400" rtl="0" eaLnBrk="1" latinLnBrk="0" hangingPunct="1">
              <a:spcBef>
                <a:spcPts val="0"/>
              </a:spcBef>
              <a:spcAft>
                <a:spcPts val="1134"/>
              </a:spcAft>
              <a:buSzPct val="75000"/>
              <a:buFont typeface="StarSymbol"/>
              <a:buChar char="–"/>
              <a:defRPr lang="es-EC" sz="2800" b="0" i="0" u="none" strike="noStrike" kern="1200">
                <a:ln>
                  <a:noFill/>
                </a:ln>
                <a:solidFill>
                  <a:schemeClr val="tx1"/>
                </a:solidFill>
                <a:latin typeface="Arial" pitchFamily="18"/>
                <a:ea typeface="Microsoft YaHei" pitchFamily="2"/>
                <a:cs typeface="Mangal" pitchFamily="2"/>
              </a:defRPr>
            </a:lvl2pPr>
            <a:lvl3pPr marL="1295999" marR="0" lvl="2" indent="-288000" algn="l" defTabSz="914400" rtl="0" eaLnBrk="1" latinLnBrk="0" hangingPunct="1">
              <a:spcBef>
                <a:spcPts val="0"/>
              </a:spcBef>
              <a:spcAft>
                <a:spcPts val="850"/>
              </a:spcAft>
              <a:buSzPct val="45000"/>
              <a:buFont typeface="StarSymbol"/>
              <a:buChar char="●"/>
              <a:defRPr lang="es-EC" sz="2400" b="0" i="0" u="none" strike="noStrike" kern="1200">
                <a:ln>
                  <a:noFill/>
                </a:ln>
                <a:solidFill>
                  <a:schemeClr val="tx1"/>
                </a:solidFill>
                <a:latin typeface="Arial" pitchFamily="18"/>
                <a:ea typeface="Microsoft YaHei" pitchFamily="2"/>
                <a:cs typeface="Mangal" pitchFamily="2"/>
              </a:defRPr>
            </a:lvl3pPr>
            <a:lvl4pPr marL="1728000" marR="0" lvl="3" indent="-216000" algn="l" defTabSz="914400" rtl="0" eaLnBrk="1" latinLnBrk="0" hangingPunct="1">
              <a:spcBef>
                <a:spcPts val="0"/>
              </a:spcBef>
              <a:spcAft>
                <a:spcPts val="567"/>
              </a:spcAft>
              <a:buSzPct val="75000"/>
              <a:buFont typeface="StarSymbol"/>
              <a:buChar char="–"/>
              <a:defRPr lang="es-EC" sz="2000" b="0" i="0" u="none" strike="noStrike" kern="1200">
                <a:ln>
                  <a:noFill/>
                </a:ln>
                <a:solidFill>
                  <a:schemeClr val="tx1"/>
                </a:solidFill>
                <a:latin typeface="Arial" pitchFamily="18"/>
                <a:ea typeface="Microsoft YaHei" pitchFamily="2"/>
                <a:cs typeface="Mangal" pitchFamily="2"/>
              </a:defRPr>
            </a:lvl4pPr>
            <a:lvl5pPr marL="2160000" marR="0" lvl="4" indent="-216000" algn="l" defTabSz="914400" rtl="0" eaLnBrk="1" latinLnBrk="0" hangingPunct="1">
              <a:spcBef>
                <a:spcPts val="0"/>
              </a:spcBef>
              <a:spcAft>
                <a:spcPts val="283"/>
              </a:spcAft>
              <a:buSzPct val="45000"/>
              <a:buFont typeface="StarSymbol"/>
              <a:buChar char="●"/>
              <a:defRPr lang="es-EC" sz="2000" b="0" i="0" u="none" strike="noStrike" kern="1200">
                <a:ln>
                  <a:noFill/>
                </a:ln>
                <a:solidFill>
                  <a:schemeClr val="tx1"/>
                </a:solidFill>
                <a:latin typeface="Arial" pitchFamily="18"/>
                <a:ea typeface="Microsoft YaHei" pitchFamily="2"/>
                <a:cs typeface="Mangal" pitchFamily="2"/>
              </a:defRPr>
            </a:lvl5pPr>
            <a:lvl6pPr marL="2592000" marR="0" lvl="5" indent="-216000" algn="l" defTabSz="914400" rtl="0" eaLnBrk="1" latinLnBrk="0" hangingPunct="1">
              <a:spcBef>
                <a:spcPts val="0"/>
              </a:spcBef>
              <a:spcAft>
                <a:spcPts val="283"/>
              </a:spcAft>
              <a:buSzPct val="45000"/>
              <a:buFont typeface="StarSymbol"/>
              <a:buChar char="●"/>
              <a:defRPr lang="es-EC" sz="2000" b="0" i="0" u="none" strike="noStrike" kern="1200">
                <a:ln>
                  <a:noFill/>
                </a:ln>
                <a:solidFill>
                  <a:schemeClr val="tx1"/>
                </a:solidFill>
                <a:latin typeface="Arial" pitchFamily="18"/>
                <a:ea typeface="Microsoft YaHei" pitchFamily="2"/>
                <a:cs typeface="Mangal" pitchFamily="2"/>
              </a:defRPr>
            </a:lvl6pPr>
            <a:lvl7pPr marL="3024000" marR="0" lvl="6" indent="-216000" algn="l" defTabSz="914400" rtl="0" eaLnBrk="1" latinLnBrk="0" hangingPunct="1">
              <a:spcBef>
                <a:spcPts val="0"/>
              </a:spcBef>
              <a:spcAft>
                <a:spcPts val="283"/>
              </a:spcAft>
              <a:buSzPct val="45000"/>
              <a:buFont typeface="StarSymbol"/>
              <a:buChar char="●"/>
              <a:defRPr lang="es-EC" sz="2000" b="0" i="0" u="none" strike="noStrike" kern="1200">
                <a:ln>
                  <a:noFill/>
                </a:ln>
                <a:solidFill>
                  <a:schemeClr val="tx1"/>
                </a:solidFill>
                <a:latin typeface="Arial" pitchFamily="18"/>
                <a:ea typeface="Microsoft YaHei" pitchFamily="2"/>
                <a:cs typeface="Mangal" pitchFamily="2"/>
              </a:defRPr>
            </a:lvl7pPr>
            <a:lvl8pPr marL="3456000" marR="0" lvl="7" indent="-216000" algn="l" defTabSz="914400" rtl="0" eaLnBrk="1" latinLnBrk="0" hangingPunct="1">
              <a:spcBef>
                <a:spcPts val="0"/>
              </a:spcBef>
              <a:spcAft>
                <a:spcPts val="283"/>
              </a:spcAft>
              <a:buSzPct val="45000"/>
              <a:buFont typeface="StarSymbol"/>
              <a:buChar char="●"/>
              <a:defRPr lang="es-EC" sz="2000" b="0" i="0" u="none" strike="noStrike" kern="1200">
                <a:ln>
                  <a:noFill/>
                </a:ln>
                <a:solidFill>
                  <a:schemeClr val="tx1"/>
                </a:solidFill>
                <a:latin typeface="Arial" pitchFamily="18"/>
                <a:ea typeface="Microsoft YaHei" pitchFamily="2"/>
                <a:cs typeface="Mangal" pitchFamily="2"/>
              </a:defRPr>
            </a:lvl8pPr>
            <a:lvl9pPr marL="3887999" marR="0" lvl="8" indent="-216000" algn="l" defTabSz="914400" rtl="0" eaLnBrk="1" latinLnBrk="0" hangingPunct="1">
              <a:spcBef>
                <a:spcPts val="0"/>
              </a:spcBef>
              <a:spcAft>
                <a:spcPts val="283"/>
              </a:spcAft>
              <a:buSzPct val="45000"/>
              <a:buFont typeface="StarSymbol"/>
              <a:buChar char="●"/>
              <a:defRPr lang="es-EC" sz="2000" b="0" i="0" u="none" strike="noStrike" kern="1200">
                <a:ln>
                  <a:noFill/>
                </a:ln>
                <a:solidFill>
                  <a:schemeClr val="tx1"/>
                </a:solidFill>
                <a:latin typeface="Arial" pitchFamily="18"/>
                <a:ea typeface="Microsoft YaHei" pitchFamily="2"/>
                <a:cs typeface="Mangal" pitchFamily="2"/>
              </a:defRPr>
            </a:lvl9pPr>
          </a:lstStyle>
          <a:p>
            <a:pPr algn="just"/>
            <a:r>
              <a:rPr lang="es-EC" sz="2200" dirty="0" smtClean="0">
                <a:latin typeface="Calibri" pitchFamily="34"/>
              </a:rPr>
              <a:t>Su esposa denuncia que habría salido de su domicilio el 26 de diciembre de 2013, a las 22:30 aproximadamente, y desde la fecha desconoce su paradero.</a:t>
            </a:r>
            <a:endParaRPr lang="es-EC" sz="2200" dirty="0">
              <a:latin typeface="Calibri" pitchFamily="34"/>
            </a:endParaRPr>
          </a:p>
        </p:txBody>
      </p:sp>
    </p:spTree>
    <p:extLst>
      <p:ext uri="{BB962C8B-B14F-4D97-AF65-F5344CB8AC3E}">
        <p14:creationId xmlns:p14="http://schemas.microsoft.com/office/powerpoint/2010/main" val="3051051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6321</TotalTime>
  <Words>2406</Words>
  <Application>Microsoft Office PowerPoint</Application>
  <PresentationFormat>Presentación en pantalla (4:3)</PresentationFormat>
  <Paragraphs>397</Paragraphs>
  <Slides>55</Slides>
  <Notes>6</Notes>
  <HiddenSlides>0</HiddenSlides>
  <MMClips>0</MMClips>
  <ScaleCrop>false</ScaleCrop>
  <HeadingPairs>
    <vt:vector size="4" baseType="variant">
      <vt:variant>
        <vt:lpstr>Tema</vt:lpstr>
      </vt:variant>
      <vt:variant>
        <vt:i4>1</vt:i4>
      </vt:variant>
      <vt:variant>
        <vt:lpstr>Títulos de diapositiva</vt:lpstr>
      </vt:variant>
      <vt:variant>
        <vt:i4>55</vt:i4>
      </vt:variant>
    </vt:vector>
  </HeadingPairs>
  <TitlesOfParts>
    <vt:vector size="5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DESAPARICIÓN VOLUNTARIA  RAZONES FAMILIARES CARLOS ENRIQUE FLOR DONOSO FECHA DE DESAPARICIÓN: 26 DICIEMBRE 2013 FECHA DE LOCALIZACIÓN: 18 MARZO 2014</vt:lpstr>
      <vt:lpstr>DESAPARICIÓN VOLUNTARIA  RAZONES FAMILIARES SCARLETT MICAELA DELGADO  VILATUÑA FECHA DE DESAPARICIÓN: 6 MAYO DEL 2014   FECHA DE LOCALIZACIÓN: 9 MAYO DEL 2014</vt:lpstr>
      <vt:lpstr>Presentación de PowerPoint</vt:lpstr>
      <vt:lpstr>Presentación de PowerPoint</vt:lpstr>
      <vt:lpstr>Presentación de PowerPoint</vt:lpstr>
      <vt:lpstr> DESAPARICIÓN FORSOZA JULIANA LISBETH CAMPOVERDE RODRÍGUEZ FECHA DE DESAPARICIÓN: 07 DE JULIO DE 2012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MEDICINA LEGAL</dc:title>
  <dc:creator>Ing. Carlos Orbe</dc:creator>
  <cp:lastModifiedBy>Angel Alfonso Cordova Hervas</cp:lastModifiedBy>
  <cp:revision>329</cp:revision>
  <dcterms:created xsi:type="dcterms:W3CDTF">2012-01-07T20:08:54Z</dcterms:created>
  <dcterms:modified xsi:type="dcterms:W3CDTF">2014-07-07T19:01:02Z</dcterms:modified>
</cp:coreProperties>
</file>